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Caveat" panose="020B0604020202020204" charset="0"/>
      <p:regular r:id="rId32"/>
      <p:bold r:id="rId33"/>
    </p:embeddedFont>
    <p:embeddedFont>
      <p:font typeface="Crimson Text" panose="020B0604020202020204" charset="0"/>
      <p:regular r:id="rId34"/>
      <p:bold r:id="rId35"/>
      <p:italic r:id="rId36"/>
      <p:boldItalic r:id="rId37"/>
    </p:embeddedFont>
    <p:embeddedFont>
      <p:font typeface="Lato" panose="020F0502020204030203" pitchFamily="34" charset="0"/>
      <p:regular r:id="rId38"/>
    </p:embeddedFont>
    <p:embeddedFont>
      <p:font typeface="Mako" panose="020B0604020202020204" charset="0"/>
      <p:regular r:id="rId39"/>
    </p:embeddedFont>
    <p:embeddedFont>
      <p:font typeface="Merriweather Light" panose="020F0502020204030204" pitchFamily="2" charset="0"/>
      <p:regular r:id="rId40"/>
      <p:bold r:id="rId41"/>
      <p:italic r:id="rId42"/>
      <p:boldItalic r:id="rId43"/>
    </p:embeddedFont>
    <p:embeddedFont>
      <p:font typeface="Montserrat" panose="00000500000000000000" pitchFamily="2"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SemiBold" panose="020B0706030804020204"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Medium" panose="02000000000000000000" pitchFamily="2" charset="0"/>
      <p:regular r:id="rId60"/>
      <p:bold r:id="rId61"/>
      <p:italic r:id="rId62"/>
      <p:boldItalic r:id="rId63"/>
    </p:embeddedFont>
    <p:embeddedFont>
      <p:font typeface="Russo One" panose="020B0604020202020204" charset="0"/>
      <p:regular r:id="rId64"/>
    </p:embeddedFont>
    <p:embeddedFont>
      <p:font typeface="Vidaloka" panose="020B0604020202020204"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1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1.fntdata"/><Relationship Id="rId47" Type="http://schemas.openxmlformats.org/officeDocument/2006/relationships/font" Target="fonts/font16.fntdata"/><Relationship Id="rId63" Type="http://schemas.openxmlformats.org/officeDocument/2006/relationships/font" Target="fonts/font3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8.fntdata"/><Relationship Id="rId34" Type="http://schemas.openxmlformats.org/officeDocument/2006/relationships/font" Target="fonts/font3.fntdata"/><Relationship Id="rId50" Type="http://schemas.openxmlformats.org/officeDocument/2006/relationships/font" Target="fonts/font19.fntdata"/><Relationship Id="rId55"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7aaa41fe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c3876a949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c3876a949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6bcd7f900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6bcd7f900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c3876a949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c3876a949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cc7554a049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c3bb4c0cce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c3bb4c0cce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cc7554a04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c3bb4c0cce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c3bb4c0cce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c3bb4c0cce_3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c3bb4c0cce_3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cf7a3c50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c3bb4c0cce_3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c3bb4c0cce_3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c7554a049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c3bb4c0cce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c3bb4c0cce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c3bb4c0cce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c3bb4c0cce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c4384216f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c4384216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c3bb4c0cce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c3bb4c0cce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c3b68f533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c3b68f533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c3b68f533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c3b68f53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c41d12a6d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c41d12a6d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cosine val for 9 and 10. 1-6 are common in cosine and collabatrive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cf7a3c503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083f33e91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c3bb4c0cce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c3bb4c0cce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07aaa41fe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7aaa41fe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c2a4719a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c2a4719a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cc7554a04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cf7a3c503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ctrTitle"/>
          </p:nvPr>
        </p:nvSpPr>
        <p:spPr>
          <a:xfrm>
            <a:off x="329100" y="742525"/>
            <a:ext cx="8485800" cy="159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Recommendation of Top 10 regions for Promotions on Alcohol consumption in Russia</a:t>
            </a:r>
            <a:endParaRPr sz="3200"/>
          </a:p>
        </p:txBody>
      </p:sp>
      <p:sp>
        <p:nvSpPr>
          <p:cNvPr id="473" name="Google Shape;473;p54"/>
          <p:cNvSpPr txBox="1">
            <a:spLocks noGrp="1"/>
          </p:cNvSpPr>
          <p:nvPr>
            <p:ph type="subTitle" idx="1"/>
          </p:nvPr>
        </p:nvSpPr>
        <p:spPr>
          <a:xfrm>
            <a:off x="102150" y="3190375"/>
            <a:ext cx="91440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100" b="1">
                <a:solidFill>
                  <a:schemeClr val="dk1"/>
                </a:solidFill>
              </a:rPr>
              <a:t>BTAA - TEAM 7</a:t>
            </a:r>
            <a:endParaRPr sz="2100" b="1">
              <a:solidFill>
                <a:schemeClr val="dk1"/>
              </a:solidFill>
            </a:endParaRPr>
          </a:p>
          <a:p>
            <a:pPr marL="0" lvl="0" indent="0" algn="ctr" rtl="0">
              <a:spcBef>
                <a:spcPts val="0"/>
              </a:spcBef>
              <a:spcAft>
                <a:spcPts val="0"/>
              </a:spcAft>
              <a:buClr>
                <a:schemeClr val="dk1"/>
              </a:buClr>
              <a:buSzPts val="1100"/>
              <a:buFont typeface="Arial"/>
              <a:buNone/>
            </a:pPr>
            <a:r>
              <a:rPr lang="en" sz="2100" b="1">
                <a:solidFill>
                  <a:schemeClr val="dk1"/>
                </a:solidFill>
              </a:rPr>
              <a:t>DEVILSBASE</a:t>
            </a:r>
            <a:endParaRPr sz="2100" b="1"/>
          </a:p>
        </p:txBody>
      </p:sp>
      <p:pic>
        <p:nvPicPr>
          <p:cNvPr id="474" name="Google Shape;474;p54"/>
          <p:cNvPicPr preferRelativeResize="0"/>
          <p:nvPr/>
        </p:nvPicPr>
        <p:blipFill>
          <a:blip r:embed="rId3">
            <a:alphaModFix/>
          </a:blip>
          <a:stretch>
            <a:fillRect/>
          </a:stretch>
        </p:blipFill>
        <p:spPr>
          <a:xfrm>
            <a:off x="6373025" y="2917800"/>
            <a:ext cx="1506099" cy="1506099"/>
          </a:xfrm>
          <a:prstGeom prst="rect">
            <a:avLst/>
          </a:prstGeom>
          <a:noFill/>
          <a:ln>
            <a:noFill/>
          </a:ln>
        </p:spPr>
      </p:pic>
      <p:pic>
        <p:nvPicPr>
          <p:cNvPr id="475" name="Google Shape;475;p54"/>
          <p:cNvPicPr preferRelativeResize="0"/>
          <p:nvPr/>
        </p:nvPicPr>
        <p:blipFill>
          <a:blip r:embed="rId4">
            <a:alphaModFix/>
          </a:blip>
          <a:stretch>
            <a:fillRect/>
          </a:stretch>
        </p:blipFill>
        <p:spPr>
          <a:xfrm>
            <a:off x="1338725" y="2917800"/>
            <a:ext cx="1506100" cy="1506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3"/>
          <p:cNvSpPr txBox="1">
            <a:spLocks noGrp="1"/>
          </p:cNvSpPr>
          <p:nvPr>
            <p:ph type="title"/>
          </p:nvPr>
        </p:nvSpPr>
        <p:spPr>
          <a:xfrm>
            <a:off x="713250" y="374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OVERVIEW</a:t>
            </a:r>
            <a:endParaRPr/>
          </a:p>
        </p:txBody>
      </p:sp>
      <p:pic>
        <p:nvPicPr>
          <p:cNvPr id="587" name="Google Shape;587;p63"/>
          <p:cNvPicPr preferRelativeResize="0"/>
          <p:nvPr/>
        </p:nvPicPr>
        <p:blipFill rotWithShape="1">
          <a:blip r:embed="rId3">
            <a:alphaModFix/>
          </a:blip>
          <a:srcRect l="15400" r="19593"/>
          <a:stretch/>
        </p:blipFill>
        <p:spPr>
          <a:xfrm>
            <a:off x="5056276" y="1354163"/>
            <a:ext cx="3027065" cy="2955724"/>
          </a:xfrm>
          <a:prstGeom prst="rect">
            <a:avLst/>
          </a:prstGeom>
          <a:noFill/>
          <a:ln>
            <a:noFill/>
          </a:ln>
        </p:spPr>
      </p:pic>
      <p:sp>
        <p:nvSpPr>
          <p:cNvPr id="588" name="Google Shape;588;p63"/>
          <p:cNvSpPr txBox="1"/>
          <p:nvPr/>
        </p:nvSpPr>
        <p:spPr>
          <a:xfrm>
            <a:off x="615000" y="1141775"/>
            <a:ext cx="3962100" cy="32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latin typeface="Montserrat"/>
                <a:ea typeface="Montserrat"/>
                <a:cs typeface="Montserrat"/>
                <a:sym typeface="Montserrat"/>
              </a:rPr>
              <a:t>Beer (69.9%) : The high consumption of beer may be influenced by its affordability, cultural acceptance, and availability in various social settings.</a:t>
            </a:r>
            <a:endParaRPr sz="1000">
              <a:latin typeface="Montserrat"/>
              <a:ea typeface="Montserrat"/>
              <a:cs typeface="Montserrat"/>
              <a:sym typeface="Montserrat"/>
            </a:endParaRPr>
          </a:p>
          <a:p>
            <a:pPr marL="0" lvl="0" indent="0" algn="l" rtl="0">
              <a:spcBef>
                <a:spcPts val="1200"/>
              </a:spcBef>
              <a:spcAft>
                <a:spcPts val="0"/>
              </a:spcAft>
              <a:buClr>
                <a:schemeClr val="dk1"/>
              </a:buClr>
              <a:buSzPts val="1100"/>
              <a:buFont typeface="Arial"/>
              <a:buNone/>
            </a:pPr>
            <a:r>
              <a:rPr lang="en" sz="1000">
                <a:latin typeface="Montserrat"/>
                <a:ea typeface="Montserrat"/>
                <a:cs typeface="Montserrat"/>
                <a:sym typeface="Montserrat"/>
              </a:rPr>
              <a:t>Vodka (19.1%) : Vodka's significant consumption could be attributed to its cultural significance, traditional use in social rituals, and versatility in mixed drinks and cocktails.</a:t>
            </a:r>
            <a:endParaRPr sz="1000">
              <a:latin typeface="Montserrat"/>
              <a:ea typeface="Montserrat"/>
              <a:cs typeface="Montserrat"/>
              <a:sym typeface="Montserrat"/>
            </a:endParaRPr>
          </a:p>
          <a:p>
            <a:pPr marL="0" lvl="0" indent="0" algn="l" rtl="0">
              <a:spcBef>
                <a:spcPts val="1200"/>
              </a:spcBef>
              <a:spcAft>
                <a:spcPts val="0"/>
              </a:spcAft>
              <a:buClr>
                <a:schemeClr val="dk1"/>
              </a:buClr>
              <a:buSzPts val="1100"/>
              <a:buFont typeface="Arial"/>
              <a:buNone/>
            </a:pPr>
            <a:r>
              <a:rPr lang="en" sz="1000">
                <a:latin typeface="Montserrat"/>
                <a:ea typeface="Montserrat"/>
                <a:cs typeface="Montserrat"/>
                <a:sym typeface="Montserrat"/>
              </a:rPr>
              <a:t>Champagne (1.9%) : The relatively low consumption of champagne suggests its association with special occasions and celebrations rather than everyday consumption habits.</a:t>
            </a:r>
            <a:endParaRPr sz="1000">
              <a:latin typeface="Montserrat"/>
              <a:ea typeface="Montserrat"/>
              <a:cs typeface="Montserrat"/>
              <a:sym typeface="Montserrat"/>
            </a:endParaRPr>
          </a:p>
          <a:p>
            <a:pPr marL="0" lvl="0" indent="0" algn="l" rtl="0">
              <a:spcBef>
                <a:spcPts val="1200"/>
              </a:spcBef>
              <a:spcAft>
                <a:spcPts val="0"/>
              </a:spcAft>
              <a:buClr>
                <a:schemeClr val="dk1"/>
              </a:buClr>
              <a:buSzPts val="1100"/>
              <a:buFont typeface="Arial"/>
              <a:buNone/>
            </a:pPr>
            <a:r>
              <a:rPr lang="en" sz="1000">
                <a:latin typeface="Montserrat"/>
                <a:ea typeface="Montserrat"/>
                <a:cs typeface="Montserrat"/>
                <a:sym typeface="Montserrat"/>
              </a:rPr>
              <a:t>Brandy (0.8%) : Brandy's modest consumption may be linked to its niche market appeal, perceived quality, and preference among connoisseurs and older demographics.</a:t>
            </a:r>
            <a:endParaRPr sz="1000">
              <a:latin typeface="Montserrat"/>
              <a:ea typeface="Montserrat"/>
              <a:cs typeface="Montserrat"/>
              <a:sym typeface="Montserrat"/>
            </a:endParaRPr>
          </a:p>
          <a:p>
            <a:pPr marL="0" lvl="0" indent="0" algn="l" rtl="0">
              <a:spcBef>
                <a:spcPts val="1200"/>
              </a:spcBef>
              <a:spcAft>
                <a:spcPts val="1200"/>
              </a:spcAft>
              <a:buNone/>
            </a:pPr>
            <a:r>
              <a:rPr lang="en" sz="1000">
                <a:latin typeface="Montserrat"/>
                <a:ea typeface="Montserrat"/>
                <a:cs typeface="Montserrat"/>
                <a:sym typeface="Montserrat"/>
              </a:rPr>
              <a:t>Wine (8.3%) : Wine's moderate consumption could be driven by its diverse varieties, cultural importance, and growing popularity among younger demographics for social occasions and culinary experiences.</a:t>
            </a:r>
            <a:endParaRPr sz="1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4"/>
          <p:cNvSpPr txBox="1">
            <a:spLocks noGrp="1"/>
          </p:cNvSpPr>
          <p:nvPr>
            <p:ph type="title"/>
          </p:nvPr>
        </p:nvSpPr>
        <p:spPr>
          <a:xfrm>
            <a:off x="605575" y="467575"/>
            <a:ext cx="7974300" cy="6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OVERVIEW</a:t>
            </a:r>
            <a:endParaRPr/>
          </a:p>
        </p:txBody>
      </p:sp>
      <p:pic>
        <p:nvPicPr>
          <p:cNvPr id="594" name="Google Shape;594;p64"/>
          <p:cNvPicPr preferRelativeResize="0"/>
          <p:nvPr/>
        </p:nvPicPr>
        <p:blipFill>
          <a:blip r:embed="rId3">
            <a:alphaModFix/>
          </a:blip>
          <a:stretch>
            <a:fillRect/>
          </a:stretch>
        </p:blipFill>
        <p:spPr>
          <a:xfrm>
            <a:off x="264625" y="1275450"/>
            <a:ext cx="4808075" cy="3108500"/>
          </a:xfrm>
          <a:prstGeom prst="rect">
            <a:avLst/>
          </a:prstGeom>
          <a:noFill/>
          <a:ln>
            <a:noFill/>
          </a:ln>
        </p:spPr>
      </p:pic>
      <p:sp>
        <p:nvSpPr>
          <p:cNvPr id="595" name="Google Shape;595;p64"/>
          <p:cNvSpPr txBox="1"/>
          <p:nvPr/>
        </p:nvSpPr>
        <p:spPr>
          <a:xfrm>
            <a:off x="5206400" y="1219025"/>
            <a:ext cx="3814500" cy="337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Wine : Moderate wine consumption (5.63 liters per capita) may be influenced by perceived health benefits and cultural norms, while economic factors like affordability and marketing strategies play significant roles.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Beer : Beer's popularity (51.26 liters per capita) stems from its affordability, availability, and social acceptability, but excessive consumption poses health risks and contributes significantly to employment and tax revenues.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Vodka : Vodka's cultural significance and affordability drive its consumption (11.82 liters per capita), despite health risks such as addiction and liver damage. Economically, vodka production contributes to government revenues but also imposes healthcare costs.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Champagne : Champagne consumption (1.31 liters per capita) is limited, reserved for special occasions, with minimal health risks but significant economic contributions to luxury markets and tourism.</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Brandy : Brandy's consumption (0.53 liters per capita) is niche, influenced by price and market appeal, offering modest health benefits but contributing to diversity in the spirits industry and catering to premium consumer segments.</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5"/>
          <p:cNvSpPr txBox="1">
            <a:spLocks noGrp="1"/>
          </p:cNvSpPr>
          <p:nvPr>
            <p:ph type="title"/>
          </p:nvPr>
        </p:nvSpPr>
        <p:spPr>
          <a:xfrm>
            <a:off x="339650" y="428225"/>
            <a:ext cx="69588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 from Research</a:t>
            </a:r>
            <a:endParaRPr/>
          </a:p>
        </p:txBody>
      </p:sp>
      <p:sp>
        <p:nvSpPr>
          <p:cNvPr id="601" name="Google Shape;601;p65"/>
          <p:cNvSpPr txBox="1"/>
          <p:nvPr/>
        </p:nvSpPr>
        <p:spPr>
          <a:xfrm>
            <a:off x="849375" y="1557200"/>
            <a:ext cx="15900" cy="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2"/>
              </a:solidFill>
              <a:latin typeface="Montserrat"/>
              <a:ea typeface="Montserrat"/>
              <a:cs typeface="Montserrat"/>
              <a:sym typeface="Montserrat"/>
            </a:endParaRPr>
          </a:p>
        </p:txBody>
      </p:sp>
      <p:sp>
        <p:nvSpPr>
          <p:cNvPr id="602" name="Google Shape;602;p65"/>
          <p:cNvSpPr txBox="1"/>
          <p:nvPr/>
        </p:nvSpPr>
        <p:spPr>
          <a:xfrm>
            <a:off x="300325" y="1401900"/>
            <a:ext cx="3246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We have undertaken efforts to enhance the dataset by incorporating additional resources from Research.</a:t>
            </a:r>
            <a:endParaRPr sz="1000">
              <a:solidFill>
                <a:schemeClr val="dk1"/>
              </a:solidFill>
              <a:latin typeface="Montserrat"/>
              <a:ea typeface="Montserrat"/>
              <a:cs typeface="Montserrat"/>
              <a:sym typeface="Montserrat"/>
            </a:endParaRPr>
          </a:p>
          <a:p>
            <a:pPr marL="0" lvl="0" indent="0" algn="l" rtl="0">
              <a:spcBef>
                <a:spcPts val="0"/>
              </a:spcBef>
              <a:spcAft>
                <a:spcPts val="0"/>
              </a:spcAft>
              <a:buNone/>
            </a:pPr>
            <a:endParaRPr sz="1000">
              <a:solidFill>
                <a:schemeClr val="dk1"/>
              </a:solidFill>
              <a:latin typeface="Montserrat"/>
              <a:ea typeface="Montserrat"/>
              <a:cs typeface="Montserrat"/>
              <a:sym typeface="Montserrat"/>
            </a:endParaRPr>
          </a:p>
          <a:p>
            <a:pPr marL="457200" lvl="0" indent="-292100" algn="l" rtl="0">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Latitude and longitude coordinates from Data Library.</a:t>
            </a:r>
            <a:endParaRPr sz="1000">
              <a:solidFill>
                <a:schemeClr val="dk1"/>
              </a:solidFill>
              <a:latin typeface="Montserrat"/>
              <a:ea typeface="Montserrat"/>
              <a:cs typeface="Montserrat"/>
              <a:sym typeface="Montserrat"/>
            </a:endParaRPr>
          </a:p>
          <a:p>
            <a:pPr marL="457200" lvl="0" indent="-292100" algn="l" rtl="0">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Geographical location names from external research materials.</a:t>
            </a:r>
            <a:endParaRPr sz="1000">
              <a:solidFill>
                <a:schemeClr val="dk1"/>
              </a:solidFill>
              <a:latin typeface="Montserrat"/>
              <a:ea typeface="Montserrat"/>
              <a:cs typeface="Montserrat"/>
              <a:sym typeface="Montserrat"/>
            </a:endParaRPr>
          </a:p>
          <a:p>
            <a:pPr marL="0" lvl="0" indent="0" algn="l" rtl="0">
              <a:spcBef>
                <a:spcPts val="0"/>
              </a:spcBef>
              <a:spcAft>
                <a:spcPts val="0"/>
              </a:spcAft>
              <a:buNone/>
            </a:pPr>
            <a:endParaRPr sz="10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000">
                <a:solidFill>
                  <a:schemeClr val="dk1"/>
                </a:solidFill>
                <a:latin typeface="Montserrat"/>
                <a:ea typeface="Montserrat"/>
                <a:cs typeface="Montserrat"/>
                <a:sym typeface="Montserrat"/>
              </a:rPr>
              <a:t>By enriching the dataset with this supplementary data, we aim to provide a more comprehensive and insightful analysis of alcohol consumption patterns across different regions in Russia.</a:t>
            </a:r>
            <a:endParaRPr sz="1000">
              <a:solidFill>
                <a:schemeClr val="dk1"/>
              </a:solidFill>
              <a:latin typeface="Montserrat"/>
              <a:ea typeface="Montserrat"/>
              <a:cs typeface="Montserrat"/>
              <a:sym typeface="Montserrat"/>
            </a:endParaRPr>
          </a:p>
        </p:txBody>
      </p:sp>
      <p:pic>
        <p:nvPicPr>
          <p:cNvPr id="603" name="Google Shape;603;p65"/>
          <p:cNvPicPr preferRelativeResize="0"/>
          <p:nvPr/>
        </p:nvPicPr>
        <p:blipFill>
          <a:blip r:embed="rId3">
            <a:alphaModFix/>
          </a:blip>
          <a:stretch>
            <a:fillRect/>
          </a:stretch>
        </p:blipFill>
        <p:spPr>
          <a:xfrm>
            <a:off x="5212425" y="428225"/>
            <a:ext cx="3509525" cy="1663950"/>
          </a:xfrm>
          <a:prstGeom prst="rect">
            <a:avLst/>
          </a:prstGeom>
          <a:noFill/>
          <a:ln>
            <a:noFill/>
          </a:ln>
        </p:spPr>
      </p:pic>
      <p:pic>
        <p:nvPicPr>
          <p:cNvPr id="604" name="Google Shape;604;p65"/>
          <p:cNvPicPr preferRelativeResize="0"/>
          <p:nvPr/>
        </p:nvPicPr>
        <p:blipFill>
          <a:blip r:embed="rId4">
            <a:alphaModFix/>
          </a:blip>
          <a:stretch>
            <a:fillRect/>
          </a:stretch>
        </p:blipFill>
        <p:spPr>
          <a:xfrm>
            <a:off x="4115750" y="2178786"/>
            <a:ext cx="4409575" cy="2617065"/>
          </a:xfrm>
          <a:prstGeom prst="rect">
            <a:avLst/>
          </a:prstGeom>
          <a:noFill/>
          <a:ln>
            <a:noFill/>
          </a:ln>
        </p:spPr>
      </p:pic>
      <p:sp>
        <p:nvSpPr>
          <p:cNvPr id="605" name="Google Shape;605;p65"/>
          <p:cNvSpPr txBox="1"/>
          <p:nvPr/>
        </p:nvSpPr>
        <p:spPr>
          <a:xfrm>
            <a:off x="4312375" y="1234700"/>
            <a:ext cx="10125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2"/>
                </a:solidFill>
                <a:latin typeface="Montserrat"/>
                <a:ea typeface="Montserrat"/>
                <a:cs typeface="Montserrat"/>
                <a:sym typeface="Montserrat"/>
              </a:rPr>
              <a:t>Using the Lat to Long data</a:t>
            </a:r>
            <a:endParaRPr sz="900">
              <a:solidFill>
                <a:schemeClr val="dk2"/>
              </a:solidFill>
              <a:latin typeface="Montserrat"/>
              <a:ea typeface="Montserrat"/>
              <a:cs typeface="Montserrat"/>
              <a:sym typeface="Montserrat"/>
            </a:endParaRPr>
          </a:p>
        </p:txBody>
      </p:sp>
      <p:sp>
        <p:nvSpPr>
          <p:cNvPr id="606" name="Google Shape;606;p65"/>
          <p:cNvSpPr txBox="1"/>
          <p:nvPr/>
        </p:nvSpPr>
        <p:spPr>
          <a:xfrm>
            <a:off x="2131325" y="4199375"/>
            <a:ext cx="22293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2"/>
                </a:solidFill>
                <a:latin typeface="Montserrat"/>
                <a:ea typeface="Montserrat"/>
                <a:cs typeface="Montserrat"/>
                <a:sym typeface="Montserrat"/>
              </a:rPr>
              <a:t>Using the Geolocation research.</a:t>
            </a:r>
            <a:endParaRPr sz="9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900">
                <a:solidFill>
                  <a:schemeClr val="dk2"/>
                </a:solidFill>
                <a:latin typeface="Montserrat"/>
                <a:ea typeface="Montserrat"/>
                <a:cs typeface="Montserrat"/>
                <a:sym typeface="Montserrat"/>
              </a:rPr>
              <a:t>We have 14 locations</a:t>
            </a:r>
            <a:endParaRPr sz="900">
              <a:solidFill>
                <a:schemeClr val="dk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610"/>
        <p:cNvGrpSpPr/>
        <p:nvPr/>
      </p:nvGrpSpPr>
      <p:grpSpPr>
        <a:xfrm>
          <a:off x="0" y="0"/>
          <a:ext cx="0" cy="0"/>
          <a:chOff x="0" y="0"/>
          <a:chExt cx="0" cy="0"/>
        </a:xfrm>
      </p:grpSpPr>
      <p:sp>
        <p:nvSpPr>
          <p:cNvPr id="611" name="Google Shape;611;p66"/>
          <p:cNvSpPr txBox="1">
            <a:spLocks noGrp="1"/>
          </p:cNvSpPr>
          <p:nvPr>
            <p:ph type="title"/>
          </p:nvPr>
        </p:nvSpPr>
        <p:spPr>
          <a:xfrm>
            <a:off x="441950" y="215900"/>
            <a:ext cx="58263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 Locations Research</a:t>
            </a:r>
            <a:endParaRPr/>
          </a:p>
        </p:txBody>
      </p:sp>
      <p:sp>
        <p:nvSpPr>
          <p:cNvPr id="612" name="Google Shape;612;p66"/>
          <p:cNvSpPr txBox="1">
            <a:spLocks noGrp="1"/>
          </p:cNvSpPr>
          <p:nvPr>
            <p:ph type="subTitle" idx="1"/>
          </p:nvPr>
        </p:nvSpPr>
        <p:spPr>
          <a:xfrm>
            <a:off x="193950" y="786475"/>
            <a:ext cx="4442100" cy="38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u="sng"/>
              <a:t>Volga Region</a:t>
            </a:r>
            <a:r>
              <a:rPr lang="en" sz="900"/>
              <a:t> : The Volga Region boasts a diverse cultural heritage and fertile lands, contributing significantly to Russia's agricultural and economic prosperity.</a:t>
            </a:r>
            <a:endParaRPr sz="900"/>
          </a:p>
          <a:p>
            <a:pPr marL="0" lvl="0" indent="0" algn="l" rtl="0">
              <a:spcBef>
                <a:spcPts val="1200"/>
              </a:spcBef>
              <a:spcAft>
                <a:spcPts val="0"/>
              </a:spcAft>
              <a:buClr>
                <a:schemeClr val="dk1"/>
              </a:buClr>
              <a:buSzPts val="1100"/>
              <a:buFont typeface="Arial"/>
              <a:buNone/>
            </a:pPr>
            <a:r>
              <a:rPr lang="en" sz="900" b="1" u="sng"/>
              <a:t>Northwestern Russia</a:t>
            </a:r>
            <a:r>
              <a:rPr lang="en" sz="900"/>
              <a:t> : Northwestern Russia is renowned for its stunning natural beauty, vibrant cities, and rich cultural heritage, attracting visitors from around the world.</a:t>
            </a:r>
            <a:endParaRPr sz="900"/>
          </a:p>
          <a:p>
            <a:pPr marL="0" lvl="0" indent="0" algn="l" rtl="0">
              <a:spcBef>
                <a:spcPts val="1200"/>
              </a:spcBef>
              <a:spcAft>
                <a:spcPts val="0"/>
              </a:spcAft>
              <a:buClr>
                <a:schemeClr val="dk1"/>
              </a:buClr>
              <a:buSzPts val="1100"/>
              <a:buFont typeface="Arial"/>
              <a:buNone/>
            </a:pPr>
            <a:r>
              <a:rPr lang="en" sz="900" b="1" u="sng"/>
              <a:t>Far East</a:t>
            </a:r>
            <a:r>
              <a:rPr lang="en" sz="900"/>
              <a:t> : The Far East region of Russia is characterized by its breathtaking landscapes, diverse wildlife, and strategic importance in international affairs.</a:t>
            </a:r>
            <a:endParaRPr sz="900"/>
          </a:p>
          <a:p>
            <a:pPr marL="0" lvl="0" indent="0" algn="l" rtl="0">
              <a:spcBef>
                <a:spcPts val="1200"/>
              </a:spcBef>
              <a:spcAft>
                <a:spcPts val="0"/>
              </a:spcAft>
              <a:buClr>
                <a:schemeClr val="dk1"/>
              </a:buClr>
              <a:buSzPts val="1100"/>
              <a:buFont typeface="Arial"/>
              <a:buNone/>
            </a:pPr>
            <a:r>
              <a:rPr lang="en" sz="900" b="1" u="sng"/>
              <a:t>Southern Russia</a:t>
            </a:r>
            <a:r>
              <a:rPr lang="en" sz="900"/>
              <a:t> : Southern Russia offers a blend of climates, picturesque coastlines, and cultural diversity, making it a vibrant and dynamic region.</a:t>
            </a:r>
            <a:endParaRPr sz="900"/>
          </a:p>
          <a:p>
            <a:pPr marL="0" lvl="0" indent="0" algn="l" rtl="0">
              <a:spcBef>
                <a:spcPts val="1200"/>
              </a:spcBef>
              <a:spcAft>
                <a:spcPts val="0"/>
              </a:spcAft>
              <a:buClr>
                <a:schemeClr val="dk1"/>
              </a:buClr>
              <a:buSzPts val="1100"/>
              <a:buFont typeface="Arial"/>
              <a:buNone/>
            </a:pPr>
            <a:r>
              <a:rPr lang="en" sz="900" b="1" u="sng"/>
              <a:t>North Caucasus</a:t>
            </a:r>
            <a:r>
              <a:rPr lang="en" sz="900"/>
              <a:t> : The North Caucasus region is known for its rugged mountains, rich cultural heritage, and strategic significance in Eurasian geopolitics.</a:t>
            </a:r>
            <a:endParaRPr sz="900"/>
          </a:p>
          <a:p>
            <a:pPr marL="0" lvl="0" indent="0" algn="l" rtl="0">
              <a:spcBef>
                <a:spcPts val="1200"/>
              </a:spcBef>
              <a:spcAft>
                <a:spcPts val="0"/>
              </a:spcAft>
              <a:buClr>
                <a:schemeClr val="dk1"/>
              </a:buClr>
              <a:buSzPts val="1100"/>
              <a:buFont typeface="Arial"/>
              <a:buNone/>
            </a:pPr>
            <a:r>
              <a:rPr lang="en" sz="900" b="1" u="sng"/>
              <a:t>Central and Southern Russia</a:t>
            </a:r>
            <a:r>
              <a:rPr lang="en" sz="900"/>
              <a:t> : Central and Southern Russia are the country's agricultural heartland and economic powerhouse, featuring vast territories with diverse landscapes and cultural heritage.</a:t>
            </a:r>
            <a:endParaRPr sz="900"/>
          </a:p>
          <a:p>
            <a:pPr marL="0" lvl="0" indent="0" algn="l" rtl="0">
              <a:spcBef>
                <a:spcPts val="1200"/>
              </a:spcBef>
              <a:spcAft>
                <a:spcPts val="1200"/>
              </a:spcAft>
              <a:buNone/>
            </a:pPr>
            <a:r>
              <a:rPr lang="en" sz="900" b="1" u="sng"/>
              <a:t>Siberia </a:t>
            </a:r>
            <a:r>
              <a:rPr lang="en" sz="900"/>
              <a:t>: Siberia is synonymous with vast wilderness, extreme climates, and abundant natural resources, playing a crucial role in Russia's economic development.</a:t>
            </a:r>
            <a:endParaRPr sz="900"/>
          </a:p>
        </p:txBody>
      </p:sp>
      <p:sp>
        <p:nvSpPr>
          <p:cNvPr id="613" name="Google Shape;613;p66"/>
          <p:cNvSpPr txBox="1"/>
          <p:nvPr/>
        </p:nvSpPr>
        <p:spPr>
          <a:xfrm>
            <a:off x="4751450" y="716425"/>
            <a:ext cx="4219500" cy="401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u="sng">
                <a:solidFill>
                  <a:schemeClr val="dk2"/>
                </a:solidFill>
                <a:latin typeface="Montserrat"/>
                <a:ea typeface="Montserrat"/>
                <a:cs typeface="Montserrat"/>
                <a:sym typeface="Montserrat"/>
              </a:rPr>
              <a:t>Ural Region</a:t>
            </a:r>
            <a:r>
              <a:rPr lang="en" sz="900">
                <a:solidFill>
                  <a:schemeClr val="dk1"/>
                </a:solidFill>
                <a:latin typeface="Montserrat"/>
                <a:ea typeface="Montserrat"/>
                <a:cs typeface="Montserrat"/>
                <a:sym typeface="Montserrat"/>
              </a:rPr>
              <a:t> : The Ural Region serves as a bridge between Europe and Asia, renowned for its mineral wealth, industrial centers, and unique cultural heritage.</a:t>
            </a:r>
            <a:endParaRPr sz="900">
              <a:solidFill>
                <a:schemeClr val="dk1"/>
              </a:solidFill>
              <a:latin typeface="Montserrat"/>
              <a:ea typeface="Montserrat"/>
              <a:cs typeface="Montserrat"/>
              <a:sym typeface="Montserrat"/>
            </a:endParaRPr>
          </a:p>
          <a:p>
            <a:pPr marL="0" lvl="0" indent="0" algn="l" rtl="0">
              <a:spcBef>
                <a:spcPts val="1200"/>
              </a:spcBef>
              <a:spcAft>
                <a:spcPts val="0"/>
              </a:spcAft>
              <a:buNone/>
            </a:pPr>
            <a:r>
              <a:rPr lang="en" sz="900" b="1" u="sng">
                <a:solidFill>
                  <a:schemeClr val="dk2"/>
                </a:solidFill>
                <a:latin typeface="Montserrat"/>
                <a:ea typeface="Montserrat"/>
                <a:cs typeface="Montserrat"/>
                <a:sym typeface="Montserrat"/>
              </a:rPr>
              <a:t>Western Russia</a:t>
            </a:r>
            <a:r>
              <a:rPr lang="en" sz="900">
                <a:solidFill>
                  <a:schemeClr val="dk1"/>
                </a:solidFill>
                <a:latin typeface="Montserrat"/>
                <a:ea typeface="Montserrat"/>
                <a:cs typeface="Montserrat"/>
                <a:sym typeface="Montserrat"/>
              </a:rPr>
              <a:t> : Western Russia is a vibrant and diverse region, featuring bustling cities, historic towns, and picturesque countryside that reflects its rich cultural heritage.</a:t>
            </a:r>
            <a:endParaRPr sz="900">
              <a:solidFill>
                <a:schemeClr val="dk1"/>
              </a:solidFill>
              <a:latin typeface="Montserrat"/>
              <a:ea typeface="Montserrat"/>
              <a:cs typeface="Montserrat"/>
              <a:sym typeface="Montserrat"/>
            </a:endParaRPr>
          </a:p>
          <a:p>
            <a:pPr marL="0" lvl="0" indent="0" algn="l" rtl="0">
              <a:spcBef>
                <a:spcPts val="1200"/>
              </a:spcBef>
              <a:spcAft>
                <a:spcPts val="0"/>
              </a:spcAft>
              <a:buNone/>
            </a:pPr>
            <a:r>
              <a:rPr lang="en" sz="900" b="1" u="sng">
                <a:solidFill>
                  <a:schemeClr val="dk2"/>
                </a:solidFill>
                <a:latin typeface="Montserrat"/>
                <a:ea typeface="Montserrat"/>
                <a:cs typeface="Montserrat"/>
                <a:sym typeface="Montserrat"/>
              </a:rPr>
              <a:t>Central Russia</a:t>
            </a:r>
            <a:r>
              <a:rPr lang="en" sz="900">
                <a:solidFill>
                  <a:schemeClr val="dk1"/>
                </a:solidFill>
                <a:latin typeface="Montserrat"/>
                <a:ea typeface="Montserrat"/>
                <a:cs typeface="Montserrat"/>
                <a:sym typeface="Montserrat"/>
              </a:rPr>
              <a:t> : Central Russia is the heartland of the country, characterized by historic cities, fertile plains, and cultural landmarks that embody Russia's rich heritage.</a:t>
            </a:r>
            <a:endParaRPr sz="900">
              <a:solidFill>
                <a:schemeClr val="dk1"/>
              </a:solidFill>
              <a:latin typeface="Montserrat"/>
              <a:ea typeface="Montserrat"/>
              <a:cs typeface="Montserrat"/>
              <a:sym typeface="Montserrat"/>
            </a:endParaRPr>
          </a:p>
          <a:p>
            <a:pPr marL="0" lvl="0" indent="0" algn="l" rtl="0">
              <a:spcBef>
                <a:spcPts val="1200"/>
              </a:spcBef>
              <a:spcAft>
                <a:spcPts val="0"/>
              </a:spcAft>
              <a:buNone/>
            </a:pPr>
            <a:r>
              <a:rPr lang="en" sz="900" b="1" u="sng">
                <a:solidFill>
                  <a:schemeClr val="dk2"/>
                </a:solidFill>
                <a:latin typeface="Montserrat"/>
                <a:ea typeface="Montserrat"/>
                <a:cs typeface="Montserrat"/>
                <a:sym typeface="Montserrat"/>
              </a:rPr>
              <a:t>Central and Volga Region</a:t>
            </a:r>
            <a:r>
              <a:rPr lang="en" sz="900">
                <a:solidFill>
                  <a:schemeClr val="dk1"/>
                </a:solidFill>
                <a:latin typeface="Montserrat"/>
                <a:ea typeface="Montserrat"/>
                <a:cs typeface="Montserrat"/>
                <a:sym typeface="Montserrat"/>
              </a:rPr>
              <a:t> : The Central and Volga Region is known for its historic cities, picturesque landscapes, and economic significance as a hub of trade and commerce.</a:t>
            </a:r>
            <a:endParaRPr sz="900">
              <a:solidFill>
                <a:schemeClr val="dk1"/>
              </a:solidFill>
              <a:latin typeface="Montserrat"/>
              <a:ea typeface="Montserrat"/>
              <a:cs typeface="Montserrat"/>
              <a:sym typeface="Montserrat"/>
            </a:endParaRPr>
          </a:p>
          <a:p>
            <a:pPr marL="0" lvl="0" indent="0" algn="l" rtl="0">
              <a:spcBef>
                <a:spcPts val="1200"/>
              </a:spcBef>
              <a:spcAft>
                <a:spcPts val="0"/>
              </a:spcAft>
              <a:buNone/>
            </a:pPr>
            <a:r>
              <a:rPr lang="en" sz="900" b="1" u="sng">
                <a:solidFill>
                  <a:schemeClr val="dk2"/>
                </a:solidFill>
                <a:latin typeface="Montserrat"/>
                <a:ea typeface="Montserrat"/>
                <a:cs typeface="Montserrat"/>
                <a:sym typeface="Montserrat"/>
              </a:rPr>
              <a:t>Siberia and Central Russia</a:t>
            </a:r>
            <a:r>
              <a:rPr lang="en" sz="900">
                <a:solidFill>
                  <a:schemeClr val="dk1"/>
                </a:solidFill>
                <a:latin typeface="Montserrat"/>
                <a:ea typeface="Montserrat"/>
                <a:cs typeface="Montserrat"/>
                <a:sym typeface="Montserrat"/>
              </a:rPr>
              <a:t> : Siberia and Central Russia encompass vast territories with diverse landscapes, abundant natural resources, and unique cultural heritage.</a:t>
            </a:r>
            <a:endParaRPr sz="900">
              <a:solidFill>
                <a:schemeClr val="dk1"/>
              </a:solidFill>
              <a:latin typeface="Montserrat"/>
              <a:ea typeface="Montserrat"/>
              <a:cs typeface="Montserrat"/>
              <a:sym typeface="Montserrat"/>
            </a:endParaRPr>
          </a:p>
          <a:p>
            <a:pPr marL="0" lvl="0" indent="0" algn="l" rtl="0">
              <a:spcBef>
                <a:spcPts val="1200"/>
              </a:spcBef>
              <a:spcAft>
                <a:spcPts val="0"/>
              </a:spcAft>
              <a:buNone/>
            </a:pPr>
            <a:r>
              <a:rPr lang="en" sz="900" b="1" u="sng">
                <a:solidFill>
                  <a:schemeClr val="dk2"/>
                </a:solidFill>
                <a:latin typeface="Montserrat"/>
                <a:ea typeface="Montserrat"/>
                <a:cs typeface="Montserrat"/>
                <a:sym typeface="Montserrat"/>
              </a:rPr>
              <a:t>Far East and Siberia</a:t>
            </a:r>
            <a:r>
              <a:rPr lang="en" sz="900">
                <a:solidFill>
                  <a:schemeClr val="dk1"/>
                </a:solidFill>
                <a:latin typeface="Montserrat"/>
                <a:ea typeface="Montserrat"/>
                <a:cs typeface="Montserrat"/>
                <a:sym typeface="Montserrat"/>
              </a:rPr>
              <a:t> : The Far East and Siberia regions are renowned for their pristine wilderness, unique ecosystems, and strategic importance in Russia's economic development.</a:t>
            </a:r>
            <a:endParaRPr sz="900">
              <a:solidFill>
                <a:schemeClr val="dk1"/>
              </a:solidFill>
              <a:latin typeface="Montserrat"/>
              <a:ea typeface="Montserrat"/>
              <a:cs typeface="Montserrat"/>
              <a:sym typeface="Montserrat"/>
            </a:endParaRPr>
          </a:p>
          <a:p>
            <a:pPr marL="0" lvl="0" indent="0" algn="l" rtl="0">
              <a:spcBef>
                <a:spcPts val="1200"/>
              </a:spcBef>
              <a:spcAft>
                <a:spcPts val="1200"/>
              </a:spcAft>
              <a:buNone/>
            </a:pPr>
            <a:r>
              <a:rPr lang="en" sz="900" b="1" u="sng">
                <a:solidFill>
                  <a:schemeClr val="dk2"/>
                </a:solidFill>
                <a:latin typeface="Montserrat"/>
                <a:ea typeface="Montserrat"/>
                <a:cs typeface="Montserrat"/>
                <a:sym typeface="Montserrat"/>
              </a:rPr>
              <a:t>Central and Northwestern Russia</a:t>
            </a:r>
            <a:r>
              <a:rPr lang="en" sz="900">
                <a:solidFill>
                  <a:schemeClr val="dk1"/>
                </a:solidFill>
                <a:latin typeface="Montserrat"/>
                <a:ea typeface="Montserrat"/>
                <a:cs typeface="Montserrat"/>
                <a:sym typeface="Montserrat"/>
              </a:rPr>
              <a:t> : Central and Northwestern Russia feature a blend of historic cities, picturesque countryside, and cultural landmarks, reflecting Russia's rich heritage and diverse landscapes.</a:t>
            </a:r>
            <a:endParaRPr/>
          </a:p>
        </p:txBody>
      </p:sp>
      <p:pic>
        <p:nvPicPr>
          <p:cNvPr id="614" name="Google Shape;614;p66"/>
          <p:cNvPicPr preferRelativeResize="0"/>
          <p:nvPr/>
        </p:nvPicPr>
        <p:blipFill>
          <a:blip r:embed="rId3">
            <a:alphaModFix/>
          </a:blip>
          <a:stretch>
            <a:fillRect/>
          </a:stretch>
        </p:blipFill>
        <p:spPr>
          <a:xfrm>
            <a:off x="2161475" y="1326375"/>
            <a:ext cx="4821049" cy="268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7"/>
          <p:cNvSpPr txBox="1">
            <a:spLocks noGrp="1"/>
          </p:cNvSpPr>
          <p:nvPr>
            <p:ph type="title"/>
          </p:nvPr>
        </p:nvSpPr>
        <p:spPr>
          <a:xfrm>
            <a:off x="5236500" y="2364900"/>
            <a:ext cx="35316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  </a:t>
            </a:r>
            <a:endParaRPr/>
          </a:p>
        </p:txBody>
      </p:sp>
      <p:sp>
        <p:nvSpPr>
          <p:cNvPr id="620" name="Google Shape;620;p67"/>
          <p:cNvSpPr txBox="1">
            <a:spLocks noGrp="1"/>
          </p:cNvSpPr>
          <p:nvPr>
            <p:ph type="title" idx="2"/>
          </p:nvPr>
        </p:nvSpPr>
        <p:spPr>
          <a:xfrm>
            <a:off x="5236500" y="1496700"/>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pic>
        <p:nvPicPr>
          <p:cNvPr id="621" name="Google Shape;621;p67"/>
          <p:cNvPicPr preferRelativeResize="0"/>
          <p:nvPr/>
        </p:nvPicPr>
        <p:blipFill rotWithShape="1">
          <a:blip r:embed="rId3">
            <a:alphaModFix/>
          </a:blip>
          <a:srcRect b="7373"/>
          <a:stretch/>
        </p:blipFill>
        <p:spPr>
          <a:xfrm>
            <a:off x="2225725" y="905702"/>
            <a:ext cx="3010775" cy="3011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8"/>
          <p:cNvSpPr txBox="1">
            <a:spLocks noGrp="1"/>
          </p:cNvSpPr>
          <p:nvPr>
            <p:ph type="title"/>
          </p:nvPr>
        </p:nvSpPr>
        <p:spPr>
          <a:xfrm>
            <a:off x="1804625" y="478000"/>
            <a:ext cx="5014200" cy="72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 </a:t>
            </a:r>
            <a:endParaRPr/>
          </a:p>
        </p:txBody>
      </p:sp>
      <p:pic>
        <p:nvPicPr>
          <p:cNvPr id="627" name="Google Shape;627;p68"/>
          <p:cNvPicPr preferRelativeResize="0"/>
          <p:nvPr/>
        </p:nvPicPr>
        <p:blipFill>
          <a:blip r:embed="rId3">
            <a:alphaModFix/>
          </a:blip>
          <a:stretch>
            <a:fillRect/>
          </a:stretch>
        </p:blipFill>
        <p:spPr>
          <a:xfrm>
            <a:off x="94375" y="2616350"/>
            <a:ext cx="8955249" cy="1915225"/>
          </a:xfrm>
          <a:prstGeom prst="rect">
            <a:avLst/>
          </a:prstGeom>
          <a:noFill/>
          <a:ln>
            <a:noFill/>
          </a:ln>
        </p:spPr>
      </p:pic>
      <p:sp>
        <p:nvSpPr>
          <p:cNvPr id="628" name="Google Shape;628;p68"/>
          <p:cNvSpPr/>
          <p:nvPr/>
        </p:nvSpPr>
        <p:spPr>
          <a:xfrm>
            <a:off x="402075" y="1452825"/>
            <a:ext cx="1115700" cy="859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highlight>
                <a:srgbClr val="000000"/>
              </a:highlight>
              <a:latin typeface="Montserrat"/>
              <a:ea typeface="Montserrat"/>
              <a:cs typeface="Montserrat"/>
              <a:sym typeface="Montserrat"/>
            </a:endParaRPr>
          </a:p>
        </p:txBody>
      </p:sp>
      <p:sp>
        <p:nvSpPr>
          <p:cNvPr id="629" name="Google Shape;629;p68"/>
          <p:cNvSpPr txBox="1"/>
          <p:nvPr/>
        </p:nvSpPr>
        <p:spPr>
          <a:xfrm>
            <a:off x="1651575" y="1358450"/>
            <a:ext cx="6032100" cy="11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From the Dataset given, we could find the bunch of missing values.</a:t>
            </a:r>
            <a:endParaRPr sz="130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Analyzed the missing values whether to remove or replace.</a:t>
            </a:r>
            <a:endParaRPr sz="1300">
              <a:solidFill>
                <a:schemeClr val="dk2"/>
              </a:solidFill>
              <a:latin typeface="Montserrat"/>
              <a:ea typeface="Montserrat"/>
              <a:cs typeface="Montserrat"/>
              <a:sym typeface="Montserrat"/>
            </a:endParaRPr>
          </a:p>
          <a:p>
            <a:pPr marL="0" lvl="0" indent="0" algn="l" rtl="0">
              <a:spcBef>
                <a:spcPts val="0"/>
              </a:spcBef>
              <a:spcAft>
                <a:spcPts val="0"/>
              </a:spcAft>
              <a:buNone/>
            </a:pPr>
            <a:endParaRPr sz="13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300">
                <a:solidFill>
                  <a:schemeClr val="dk2"/>
                </a:solidFill>
                <a:latin typeface="Montserrat"/>
                <a:ea typeface="Montserrat"/>
                <a:cs typeface="Montserrat"/>
                <a:sym typeface="Montserrat"/>
              </a:rPr>
              <a:t>We finally eliminated all the NaN values to their relevant regions. (Below 4 Regions)</a:t>
            </a:r>
            <a:endParaRPr sz="1300">
              <a:solidFill>
                <a:schemeClr val="dk2"/>
              </a:solidFill>
              <a:latin typeface="Montserrat"/>
              <a:ea typeface="Montserrat"/>
              <a:cs typeface="Montserrat"/>
              <a:sym typeface="Montserrat"/>
            </a:endParaRPr>
          </a:p>
        </p:txBody>
      </p:sp>
      <p:sp>
        <p:nvSpPr>
          <p:cNvPr id="630" name="Google Shape;630;p68"/>
          <p:cNvSpPr/>
          <p:nvPr/>
        </p:nvSpPr>
        <p:spPr>
          <a:xfrm>
            <a:off x="5347975" y="4050300"/>
            <a:ext cx="692100" cy="684300"/>
          </a:xfrm>
          <a:prstGeom prst="mathMultiply">
            <a:avLst>
              <a:gd name="adj1" fmla="val 1379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631" name="Google Shape;631;p68"/>
          <p:cNvSpPr txBox="1"/>
          <p:nvPr/>
        </p:nvSpPr>
        <p:spPr>
          <a:xfrm>
            <a:off x="7164725" y="3027900"/>
            <a:ext cx="1533600" cy="873000"/>
          </a:xfrm>
          <a:prstGeom prst="rect">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Reduced from 85 regions to 81 regions.</a:t>
            </a:r>
            <a:endParaRPr b="1">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9"/>
          <p:cNvSpPr txBox="1">
            <a:spLocks noGrp="1"/>
          </p:cNvSpPr>
          <p:nvPr>
            <p:ph type="title"/>
          </p:nvPr>
        </p:nvSpPr>
        <p:spPr>
          <a:xfrm>
            <a:off x="2522700" y="3215700"/>
            <a:ext cx="53718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Data Analysis</a:t>
            </a:r>
            <a:endParaRPr/>
          </a:p>
        </p:txBody>
      </p:sp>
      <p:sp>
        <p:nvSpPr>
          <p:cNvPr id="637" name="Google Shape;637;p69"/>
          <p:cNvSpPr txBox="1">
            <a:spLocks noGrp="1"/>
          </p:cNvSpPr>
          <p:nvPr>
            <p:ph type="title" idx="2"/>
          </p:nvPr>
        </p:nvSpPr>
        <p:spPr>
          <a:xfrm>
            <a:off x="6170275" y="2237400"/>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pic>
        <p:nvPicPr>
          <p:cNvPr id="638" name="Google Shape;638;p69"/>
          <p:cNvPicPr preferRelativeResize="0"/>
          <p:nvPr/>
        </p:nvPicPr>
        <p:blipFill>
          <a:blip r:embed="rId3">
            <a:alphaModFix/>
          </a:blip>
          <a:stretch>
            <a:fillRect/>
          </a:stretch>
        </p:blipFill>
        <p:spPr>
          <a:xfrm>
            <a:off x="1340946" y="1031321"/>
            <a:ext cx="4869750" cy="224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 - Series Plot </a:t>
            </a:r>
            <a:endParaRPr/>
          </a:p>
        </p:txBody>
      </p:sp>
      <p:pic>
        <p:nvPicPr>
          <p:cNvPr id="644" name="Google Shape;644;p70"/>
          <p:cNvPicPr preferRelativeResize="0"/>
          <p:nvPr/>
        </p:nvPicPr>
        <p:blipFill>
          <a:blip r:embed="rId3">
            <a:alphaModFix/>
          </a:blip>
          <a:stretch>
            <a:fillRect/>
          </a:stretch>
        </p:blipFill>
        <p:spPr>
          <a:xfrm>
            <a:off x="72500" y="1211538"/>
            <a:ext cx="2893476" cy="1597925"/>
          </a:xfrm>
          <a:prstGeom prst="rect">
            <a:avLst/>
          </a:prstGeom>
          <a:noFill/>
          <a:ln>
            <a:noFill/>
          </a:ln>
        </p:spPr>
      </p:pic>
      <p:pic>
        <p:nvPicPr>
          <p:cNvPr id="645" name="Google Shape;645;p70"/>
          <p:cNvPicPr preferRelativeResize="0"/>
          <p:nvPr/>
        </p:nvPicPr>
        <p:blipFill>
          <a:blip r:embed="rId4">
            <a:alphaModFix/>
          </a:blip>
          <a:stretch>
            <a:fillRect/>
          </a:stretch>
        </p:blipFill>
        <p:spPr>
          <a:xfrm>
            <a:off x="3051225" y="1224260"/>
            <a:ext cx="2893476" cy="1572466"/>
          </a:xfrm>
          <a:prstGeom prst="rect">
            <a:avLst/>
          </a:prstGeom>
          <a:noFill/>
          <a:ln>
            <a:noFill/>
          </a:ln>
        </p:spPr>
      </p:pic>
      <p:pic>
        <p:nvPicPr>
          <p:cNvPr id="646" name="Google Shape;646;p70"/>
          <p:cNvPicPr preferRelativeResize="0"/>
          <p:nvPr/>
        </p:nvPicPr>
        <p:blipFill>
          <a:blip r:embed="rId5">
            <a:alphaModFix/>
          </a:blip>
          <a:stretch>
            <a:fillRect/>
          </a:stretch>
        </p:blipFill>
        <p:spPr>
          <a:xfrm>
            <a:off x="4221100" y="2993925"/>
            <a:ext cx="2946099" cy="1622667"/>
          </a:xfrm>
          <a:prstGeom prst="rect">
            <a:avLst/>
          </a:prstGeom>
          <a:noFill/>
          <a:ln w="3810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pic>
      <p:pic>
        <p:nvPicPr>
          <p:cNvPr id="647" name="Google Shape;647;p70"/>
          <p:cNvPicPr preferRelativeResize="0"/>
          <p:nvPr/>
        </p:nvPicPr>
        <p:blipFill>
          <a:blip r:embed="rId6">
            <a:alphaModFix/>
          </a:blip>
          <a:stretch>
            <a:fillRect/>
          </a:stretch>
        </p:blipFill>
        <p:spPr>
          <a:xfrm>
            <a:off x="6100200" y="1218873"/>
            <a:ext cx="2893476" cy="1573915"/>
          </a:xfrm>
          <a:prstGeom prst="rect">
            <a:avLst/>
          </a:prstGeom>
          <a:noFill/>
          <a:ln>
            <a:noFill/>
          </a:ln>
        </p:spPr>
      </p:pic>
      <p:pic>
        <p:nvPicPr>
          <p:cNvPr id="648" name="Google Shape;648;p70"/>
          <p:cNvPicPr preferRelativeResize="0"/>
          <p:nvPr/>
        </p:nvPicPr>
        <p:blipFill>
          <a:blip r:embed="rId7">
            <a:alphaModFix/>
          </a:blip>
          <a:stretch>
            <a:fillRect/>
          </a:stretch>
        </p:blipFill>
        <p:spPr>
          <a:xfrm>
            <a:off x="1143338" y="3003275"/>
            <a:ext cx="2946125" cy="1603967"/>
          </a:xfrm>
          <a:prstGeom prst="rect">
            <a:avLst/>
          </a:prstGeom>
          <a:noFill/>
          <a:ln>
            <a:noFill/>
          </a:ln>
        </p:spPr>
      </p:pic>
      <p:sp>
        <p:nvSpPr>
          <p:cNvPr id="649" name="Google Shape;649;p70"/>
          <p:cNvSpPr txBox="1"/>
          <p:nvPr/>
        </p:nvSpPr>
        <p:spPr>
          <a:xfrm>
            <a:off x="8610525" y="4932850"/>
            <a:ext cx="91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Montserrat"/>
              <a:ea typeface="Montserrat"/>
              <a:cs typeface="Montserrat"/>
              <a:sym typeface="Montserrat"/>
            </a:endParaRPr>
          </a:p>
        </p:txBody>
      </p:sp>
      <p:sp>
        <p:nvSpPr>
          <p:cNvPr id="650" name="Google Shape;650;p70"/>
          <p:cNvSpPr/>
          <p:nvPr/>
        </p:nvSpPr>
        <p:spPr>
          <a:xfrm>
            <a:off x="7298850" y="3344150"/>
            <a:ext cx="1803168" cy="1132272"/>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Reached the bottom in 2015</a:t>
            </a:r>
            <a:endParaRPr>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1"/>
          <p:cNvSpPr txBox="1">
            <a:spLocks noGrp="1"/>
          </p:cNvSpPr>
          <p:nvPr>
            <p:ph type="title"/>
          </p:nvPr>
        </p:nvSpPr>
        <p:spPr>
          <a:xfrm>
            <a:off x="713250" y="3249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Matrix </a:t>
            </a:r>
            <a:endParaRPr/>
          </a:p>
        </p:txBody>
      </p:sp>
      <p:pic>
        <p:nvPicPr>
          <p:cNvPr id="656" name="Google Shape;656;p71"/>
          <p:cNvPicPr preferRelativeResize="0"/>
          <p:nvPr/>
        </p:nvPicPr>
        <p:blipFill>
          <a:blip r:embed="rId3">
            <a:alphaModFix/>
          </a:blip>
          <a:stretch>
            <a:fillRect/>
          </a:stretch>
        </p:blipFill>
        <p:spPr>
          <a:xfrm>
            <a:off x="284050" y="973850"/>
            <a:ext cx="5078037" cy="3820974"/>
          </a:xfrm>
          <a:prstGeom prst="rect">
            <a:avLst/>
          </a:prstGeom>
          <a:noFill/>
          <a:ln>
            <a:noFill/>
          </a:ln>
        </p:spPr>
      </p:pic>
      <p:sp>
        <p:nvSpPr>
          <p:cNvPr id="657" name="Google Shape;657;p71"/>
          <p:cNvSpPr/>
          <p:nvPr/>
        </p:nvSpPr>
        <p:spPr>
          <a:xfrm>
            <a:off x="5898350" y="1623800"/>
            <a:ext cx="2791200" cy="1632600"/>
          </a:xfrm>
          <a:prstGeom prst="flowChartAlternateProcess">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Montserrat"/>
                <a:ea typeface="Montserrat"/>
                <a:cs typeface="Montserrat"/>
                <a:sym typeface="Montserrat"/>
              </a:rPr>
              <a:t>The correlation between champagne and brandy surprisingly high (0.78)</a:t>
            </a:r>
            <a:endParaRPr sz="1800" b="1">
              <a:latin typeface="Montserrat"/>
              <a:ea typeface="Montserrat"/>
              <a:cs typeface="Montserrat"/>
              <a:sym typeface="Montserrat"/>
            </a:endParaRPr>
          </a:p>
        </p:txBody>
      </p:sp>
      <p:sp>
        <p:nvSpPr>
          <p:cNvPr id="658" name="Google Shape;658;p71"/>
          <p:cNvSpPr txBox="1"/>
          <p:nvPr/>
        </p:nvSpPr>
        <p:spPr>
          <a:xfrm>
            <a:off x="6126550" y="3309075"/>
            <a:ext cx="2185500" cy="9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2"/>
                </a:solidFill>
                <a:latin typeface="Montserrat"/>
                <a:ea typeface="Montserrat"/>
                <a:cs typeface="Montserrat"/>
                <a:sym typeface="Montserrat"/>
              </a:rPr>
              <a:t>The increase in champagne consumption is more likely lead to the increase in brandy</a:t>
            </a:r>
            <a:endParaRPr sz="1000" i="1">
              <a:solidFill>
                <a:schemeClr val="dk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Geographical Analysis</a:t>
            </a:r>
            <a:endParaRPr/>
          </a:p>
        </p:txBody>
      </p:sp>
      <p:pic>
        <p:nvPicPr>
          <p:cNvPr id="664" name="Google Shape;664;p72"/>
          <p:cNvPicPr preferRelativeResize="0"/>
          <p:nvPr/>
        </p:nvPicPr>
        <p:blipFill>
          <a:blip r:embed="rId3">
            <a:alphaModFix/>
          </a:blip>
          <a:stretch>
            <a:fillRect/>
          </a:stretch>
        </p:blipFill>
        <p:spPr>
          <a:xfrm>
            <a:off x="5025525" y="1798275"/>
            <a:ext cx="3908750" cy="2180250"/>
          </a:xfrm>
          <a:prstGeom prst="rect">
            <a:avLst/>
          </a:prstGeom>
          <a:noFill/>
          <a:ln>
            <a:noFill/>
          </a:ln>
        </p:spPr>
      </p:pic>
      <p:sp>
        <p:nvSpPr>
          <p:cNvPr id="665" name="Google Shape;665;p72"/>
          <p:cNvSpPr txBox="1"/>
          <p:nvPr/>
        </p:nvSpPr>
        <p:spPr>
          <a:xfrm>
            <a:off x="511200" y="3429000"/>
            <a:ext cx="3814500" cy="5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Montserrat"/>
                <a:ea typeface="Montserrat"/>
                <a:cs typeface="Montserrat"/>
                <a:sym typeface="Montserrat"/>
              </a:rPr>
              <a:t>Most of the locations are marked at the </a:t>
            </a:r>
            <a:r>
              <a:rPr lang="en" sz="1600" b="1">
                <a:solidFill>
                  <a:schemeClr val="dk2"/>
                </a:solidFill>
                <a:latin typeface="Montserrat"/>
                <a:ea typeface="Montserrat"/>
                <a:cs typeface="Montserrat"/>
                <a:sym typeface="Montserrat"/>
              </a:rPr>
              <a:t>Volga, Northwestern, Central </a:t>
            </a:r>
            <a:r>
              <a:rPr lang="en" sz="1600">
                <a:solidFill>
                  <a:schemeClr val="dk2"/>
                </a:solidFill>
                <a:latin typeface="Montserrat"/>
                <a:ea typeface="Montserrat"/>
                <a:cs typeface="Montserrat"/>
                <a:sym typeface="Montserrat"/>
              </a:rPr>
              <a:t>and </a:t>
            </a:r>
            <a:r>
              <a:rPr lang="en" sz="1600" b="1">
                <a:solidFill>
                  <a:schemeClr val="dk2"/>
                </a:solidFill>
                <a:latin typeface="Montserrat"/>
                <a:ea typeface="Montserrat"/>
                <a:cs typeface="Montserrat"/>
                <a:sym typeface="Montserrat"/>
              </a:rPr>
              <a:t>Ural</a:t>
            </a:r>
            <a:r>
              <a:rPr lang="en" sz="1600">
                <a:solidFill>
                  <a:schemeClr val="dk2"/>
                </a:solidFill>
                <a:latin typeface="Montserrat"/>
                <a:ea typeface="Montserrat"/>
                <a:cs typeface="Montserrat"/>
                <a:sym typeface="Montserrat"/>
              </a:rPr>
              <a:t> Regions of the Russia.</a:t>
            </a:r>
            <a:endParaRPr sz="1600">
              <a:solidFill>
                <a:schemeClr val="dk2"/>
              </a:solidFill>
              <a:latin typeface="Montserrat"/>
              <a:ea typeface="Montserrat"/>
              <a:cs typeface="Montserrat"/>
              <a:sym typeface="Montserrat"/>
            </a:endParaRPr>
          </a:p>
        </p:txBody>
      </p:sp>
      <p:pic>
        <p:nvPicPr>
          <p:cNvPr id="666" name="Google Shape;666;p72"/>
          <p:cNvPicPr preferRelativeResize="0"/>
          <p:nvPr/>
        </p:nvPicPr>
        <p:blipFill>
          <a:blip r:embed="rId4">
            <a:alphaModFix/>
          </a:blip>
          <a:stretch>
            <a:fillRect/>
          </a:stretch>
        </p:blipFill>
        <p:spPr>
          <a:xfrm>
            <a:off x="161325" y="1017725"/>
            <a:ext cx="4766102" cy="2345825"/>
          </a:xfrm>
          <a:prstGeom prst="rect">
            <a:avLst/>
          </a:prstGeom>
          <a:noFill/>
          <a:ln>
            <a:noFill/>
          </a:ln>
        </p:spPr>
      </p:pic>
      <p:sp>
        <p:nvSpPr>
          <p:cNvPr id="667" name="Google Shape;667;p72"/>
          <p:cNvSpPr/>
          <p:nvPr/>
        </p:nvSpPr>
        <p:spPr>
          <a:xfrm>
            <a:off x="43800" y="1209250"/>
            <a:ext cx="788100" cy="262800"/>
          </a:xfrm>
          <a:prstGeom prst="wedgeRectCallout">
            <a:avLst>
              <a:gd name="adj1" fmla="val 38472"/>
              <a:gd name="adj2" fmla="val 23069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latin typeface="Montserrat"/>
                <a:ea typeface="Montserrat"/>
                <a:cs typeface="Montserrat"/>
                <a:sym typeface="Montserrat"/>
              </a:rPr>
              <a:t>Saint Petersburg</a:t>
            </a:r>
            <a:endParaRPr sz="700" b="1">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5"/>
          <p:cNvSpPr txBox="1">
            <a:spLocks noGrp="1"/>
          </p:cNvSpPr>
          <p:nvPr>
            <p:ph type="title"/>
          </p:nvPr>
        </p:nvSpPr>
        <p:spPr>
          <a:xfrm>
            <a:off x="557500" y="334925"/>
            <a:ext cx="4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81" name="Google Shape;481;p55"/>
          <p:cNvSpPr txBox="1">
            <a:spLocks noGrp="1"/>
          </p:cNvSpPr>
          <p:nvPr>
            <p:ph type="subTitle" idx="3"/>
          </p:nvPr>
        </p:nvSpPr>
        <p:spPr>
          <a:xfrm>
            <a:off x="1213700" y="1714325"/>
            <a:ext cx="28440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82" name="Google Shape;482;p55"/>
          <p:cNvSpPr txBox="1">
            <a:spLocks noGrp="1"/>
          </p:cNvSpPr>
          <p:nvPr>
            <p:ph type="subTitle" idx="1"/>
          </p:nvPr>
        </p:nvSpPr>
        <p:spPr>
          <a:xfrm>
            <a:off x="5102700" y="1714325"/>
            <a:ext cx="3044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 &amp; EDA</a:t>
            </a:r>
            <a:endParaRPr/>
          </a:p>
        </p:txBody>
      </p:sp>
      <p:sp>
        <p:nvSpPr>
          <p:cNvPr id="483" name="Google Shape;483;p55"/>
          <p:cNvSpPr txBox="1">
            <a:spLocks noGrp="1"/>
          </p:cNvSpPr>
          <p:nvPr>
            <p:ph type="subTitle" idx="2"/>
          </p:nvPr>
        </p:nvSpPr>
        <p:spPr>
          <a:xfrm>
            <a:off x="5382000" y="20265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Mention key steps involved in data cleaning to visualization</a:t>
            </a:r>
            <a:endParaRPr/>
          </a:p>
        </p:txBody>
      </p:sp>
      <p:sp>
        <p:nvSpPr>
          <p:cNvPr id="484" name="Google Shape;484;p55"/>
          <p:cNvSpPr txBox="1">
            <a:spLocks noGrp="1"/>
          </p:cNvSpPr>
          <p:nvPr>
            <p:ph type="subTitle" idx="4"/>
          </p:nvPr>
        </p:nvSpPr>
        <p:spPr>
          <a:xfrm>
            <a:off x="1350400" y="20265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and Project Overview</a:t>
            </a:r>
            <a:endParaRPr/>
          </a:p>
        </p:txBody>
      </p:sp>
      <p:sp>
        <p:nvSpPr>
          <p:cNvPr id="485" name="Google Shape;485;p55"/>
          <p:cNvSpPr txBox="1">
            <a:spLocks noGrp="1"/>
          </p:cNvSpPr>
          <p:nvPr>
            <p:ph type="subTitle" idx="5"/>
          </p:nvPr>
        </p:nvSpPr>
        <p:spPr>
          <a:xfrm>
            <a:off x="5382000" y="36477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486" name="Google Shape;486;p55"/>
          <p:cNvSpPr txBox="1">
            <a:spLocks noGrp="1"/>
          </p:cNvSpPr>
          <p:nvPr>
            <p:ph type="subTitle" idx="6"/>
          </p:nvPr>
        </p:nvSpPr>
        <p:spPr>
          <a:xfrm>
            <a:off x="5382000" y="3959925"/>
            <a:ext cx="2723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Introduce the concept of offer promotion as a potential solution </a:t>
            </a:r>
            <a:endParaRPr/>
          </a:p>
        </p:txBody>
      </p:sp>
      <p:sp>
        <p:nvSpPr>
          <p:cNvPr id="487" name="Google Shape;487;p55"/>
          <p:cNvSpPr txBox="1">
            <a:spLocks noGrp="1"/>
          </p:cNvSpPr>
          <p:nvPr>
            <p:ph type="subTitle" idx="7"/>
          </p:nvPr>
        </p:nvSpPr>
        <p:spPr>
          <a:xfrm>
            <a:off x="1020650" y="3647750"/>
            <a:ext cx="3230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Techniques</a:t>
            </a:r>
            <a:endParaRPr/>
          </a:p>
        </p:txBody>
      </p:sp>
      <p:sp>
        <p:nvSpPr>
          <p:cNvPr id="488" name="Google Shape;488;p55"/>
          <p:cNvSpPr txBox="1">
            <a:spLocks noGrp="1"/>
          </p:cNvSpPr>
          <p:nvPr>
            <p:ph type="subTitle" idx="8"/>
          </p:nvPr>
        </p:nvSpPr>
        <p:spPr>
          <a:xfrm>
            <a:off x="1148200" y="3959925"/>
            <a:ext cx="30060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Outline the analytical methods and tools used to analyze the consumption data.</a:t>
            </a:r>
            <a:endParaRPr/>
          </a:p>
        </p:txBody>
      </p:sp>
      <p:sp>
        <p:nvSpPr>
          <p:cNvPr id="489" name="Google Shape;489;p55"/>
          <p:cNvSpPr txBox="1">
            <a:spLocks noGrp="1"/>
          </p:cNvSpPr>
          <p:nvPr>
            <p:ph type="title" idx="9"/>
          </p:nvPr>
        </p:nvSpPr>
        <p:spPr>
          <a:xfrm>
            <a:off x="2073850" y="10749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90" name="Google Shape;490;p55"/>
          <p:cNvSpPr txBox="1">
            <a:spLocks noGrp="1"/>
          </p:cNvSpPr>
          <p:nvPr>
            <p:ph type="title" idx="13"/>
          </p:nvPr>
        </p:nvSpPr>
        <p:spPr>
          <a:xfrm>
            <a:off x="6105450" y="10749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91" name="Google Shape;491;p55"/>
          <p:cNvSpPr txBox="1">
            <a:spLocks noGrp="1"/>
          </p:cNvSpPr>
          <p:nvPr>
            <p:ph type="title" idx="14"/>
          </p:nvPr>
        </p:nvSpPr>
        <p:spPr>
          <a:xfrm>
            <a:off x="2073900" y="30065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92" name="Google Shape;492;p55"/>
          <p:cNvSpPr txBox="1">
            <a:spLocks noGrp="1"/>
          </p:cNvSpPr>
          <p:nvPr>
            <p:ph type="title" idx="15"/>
          </p:nvPr>
        </p:nvSpPr>
        <p:spPr>
          <a:xfrm>
            <a:off x="6105450" y="30065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3"/>
          <p:cNvSpPr txBox="1">
            <a:spLocks noGrp="1"/>
          </p:cNvSpPr>
          <p:nvPr>
            <p:ph type="title"/>
          </p:nvPr>
        </p:nvSpPr>
        <p:spPr>
          <a:xfrm>
            <a:off x="5074075" y="2371850"/>
            <a:ext cx="3388200" cy="17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Analysis Method</a:t>
            </a:r>
            <a:endParaRPr/>
          </a:p>
          <a:p>
            <a:pPr marL="0" lvl="0" indent="0" algn="l" rtl="0">
              <a:lnSpc>
                <a:spcPct val="150000"/>
              </a:lnSpc>
              <a:spcBef>
                <a:spcPts val="0"/>
              </a:spcBef>
              <a:spcAft>
                <a:spcPts val="0"/>
              </a:spcAft>
              <a:buNone/>
            </a:pPr>
            <a:r>
              <a:rPr lang="en" sz="1400">
                <a:latin typeface="Arial"/>
                <a:ea typeface="Arial"/>
                <a:cs typeface="Arial"/>
                <a:sym typeface="Arial"/>
              </a:rPr>
              <a:t>– Hierarchical Clustering</a:t>
            </a:r>
            <a:endParaRPr sz="1400">
              <a:latin typeface="Arial"/>
              <a:ea typeface="Arial"/>
              <a:cs typeface="Arial"/>
              <a:sym typeface="Arial"/>
            </a:endParaRPr>
          </a:p>
          <a:p>
            <a:pPr marL="457200" lvl="0" indent="-317500" algn="l" rtl="0">
              <a:lnSpc>
                <a:spcPct val="150000"/>
              </a:lnSpc>
              <a:spcBef>
                <a:spcPts val="0"/>
              </a:spcBef>
              <a:spcAft>
                <a:spcPts val="0"/>
              </a:spcAft>
              <a:buSzPts val="1400"/>
              <a:buFont typeface="Arial"/>
              <a:buAutoNum type="arabicPeriod"/>
            </a:pPr>
            <a:r>
              <a:rPr lang="en" sz="1400">
                <a:latin typeface="Arial"/>
                <a:ea typeface="Arial"/>
                <a:cs typeface="Arial"/>
                <a:sym typeface="Arial"/>
              </a:rPr>
              <a:t>Cosine Similarity</a:t>
            </a:r>
            <a:endParaRPr sz="1400">
              <a:latin typeface="Arial"/>
              <a:ea typeface="Arial"/>
              <a:cs typeface="Arial"/>
              <a:sym typeface="Arial"/>
            </a:endParaRPr>
          </a:p>
          <a:p>
            <a:pPr marL="457200" lvl="0" indent="-317500" algn="l" rtl="0">
              <a:lnSpc>
                <a:spcPct val="150000"/>
              </a:lnSpc>
              <a:spcBef>
                <a:spcPts val="0"/>
              </a:spcBef>
              <a:spcAft>
                <a:spcPts val="0"/>
              </a:spcAft>
              <a:buSzPts val="1400"/>
              <a:buFont typeface="Arial"/>
              <a:buAutoNum type="arabicPeriod"/>
            </a:pPr>
            <a:r>
              <a:rPr lang="en" sz="1400">
                <a:latin typeface="Arial"/>
                <a:ea typeface="Arial"/>
                <a:cs typeface="Arial"/>
                <a:sym typeface="Arial"/>
              </a:rPr>
              <a:t>Collaborative Filtering</a:t>
            </a:r>
            <a:endParaRPr sz="1400"/>
          </a:p>
        </p:txBody>
      </p:sp>
      <p:sp>
        <p:nvSpPr>
          <p:cNvPr id="673" name="Google Shape;673;p73"/>
          <p:cNvSpPr txBox="1">
            <a:spLocks noGrp="1"/>
          </p:cNvSpPr>
          <p:nvPr>
            <p:ph type="title" idx="2"/>
          </p:nvPr>
        </p:nvSpPr>
        <p:spPr>
          <a:xfrm>
            <a:off x="5860150" y="1393550"/>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674" name="Google Shape;674;p73"/>
          <p:cNvPicPr preferRelativeResize="0"/>
          <p:nvPr/>
        </p:nvPicPr>
        <p:blipFill>
          <a:blip r:embed="rId3">
            <a:alphaModFix/>
          </a:blip>
          <a:stretch>
            <a:fillRect/>
          </a:stretch>
        </p:blipFill>
        <p:spPr>
          <a:xfrm>
            <a:off x="456175" y="1093225"/>
            <a:ext cx="4417774" cy="2648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4"/>
          <p:cNvSpPr txBox="1">
            <a:spLocks noGrp="1"/>
          </p:cNvSpPr>
          <p:nvPr>
            <p:ph type="title"/>
          </p:nvPr>
        </p:nvSpPr>
        <p:spPr>
          <a:xfrm>
            <a:off x="713225" y="445025"/>
            <a:ext cx="770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Analytical Method - Hierarchical Cluster</a:t>
            </a:r>
            <a:endParaRPr/>
          </a:p>
        </p:txBody>
      </p:sp>
      <p:pic>
        <p:nvPicPr>
          <p:cNvPr id="680" name="Google Shape;680;p74"/>
          <p:cNvPicPr preferRelativeResize="0"/>
          <p:nvPr/>
        </p:nvPicPr>
        <p:blipFill>
          <a:blip r:embed="rId3">
            <a:alphaModFix/>
          </a:blip>
          <a:stretch>
            <a:fillRect/>
          </a:stretch>
        </p:blipFill>
        <p:spPr>
          <a:xfrm>
            <a:off x="128775" y="1146500"/>
            <a:ext cx="5670645" cy="3545474"/>
          </a:xfrm>
          <a:prstGeom prst="rect">
            <a:avLst/>
          </a:prstGeom>
          <a:noFill/>
          <a:ln>
            <a:noFill/>
          </a:ln>
        </p:spPr>
      </p:pic>
      <p:pic>
        <p:nvPicPr>
          <p:cNvPr id="681" name="Google Shape;681;p74"/>
          <p:cNvPicPr preferRelativeResize="0"/>
          <p:nvPr/>
        </p:nvPicPr>
        <p:blipFill>
          <a:blip r:embed="rId4">
            <a:alphaModFix/>
          </a:blip>
          <a:stretch>
            <a:fillRect/>
          </a:stretch>
        </p:blipFill>
        <p:spPr>
          <a:xfrm>
            <a:off x="5940101" y="2750050"/>
            <a:ext cx="3064974" cy="1941925"/>
          </a:xfrm>
          <a:prstGeom prst="rect">
            <a:avLst/>
          </a:prstGeom>
          <a:noFill/>
          <a:ln>
            <a:noFill/>
          </a:ln>
        </p:spPr>
      </p:pic>
      <p:sp>
        <p:nvSpPr>
          <p:cNvPr id="682" name="Google Shape;682;p74"/>
          <p:cNvSpPr txBox="1"/>
          <p:nvPr/>
        </p:nvSpPr>
        <p:spPr>
          <a:xfrm>
            <a:off x="5909075" y="1297675"/>
            <a:ext cx="3150900" cy="12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There are totally four clusters from the Dendrogram.</a:t>
            </a:r>
            <a:endParaRPr sz="1100">
              <a:solidFill>
                <a:schemeClr val="dk2"/>
              </a:solidFill>
              <a:latin typeface="Montserrat"/>
              <a:ea typeface="Montserrat"/>
              <a:cs typeface="Montserrat"/>
              <a:sym typeface="Montserrat"/>
            </a:endParaRPr>
          </a:p>
          <a:p>
            <a:pPr marL="457200" lvl="0" indent="-298450" algn="l" rtl="0">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Saint Petersburg is linked with the Cluster 1.</a:t>
            </a:r>
            <a:endParaRPr sz="1100">
              <a:solidFill>
                <a:schemeClr val="dk2"/>
              </a:solidFill>
              <a:latin typeface="Montserrat"/>
              <a:ea typeface="Montserrat"/>
              <a:cs typeface="Montserrat"/>
              <a:sym typeface="Montserrat"/>
            </a:endParaRPr>
          </a:p>
          <a:p>
            <a:pPr marL="457200" lvl="0" indent="-298450" algn="l" rtl="0">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Eliminating other clusters to avoid overprocessing.</a:t>
            </a:r>
            <a:endParaRPr sz="1100">
              <a:solidFill>
                <a:schemeClr val="dk2"/>
              </a:solidFill>
              <a:latin typeface="Montserrat"/>
              <a:ea typeface="Montserrat"/>
              <a:cs typeface="Montserrat"/>
              <a:sym typeface="Montserrat"/>
            </a:endParaRPr>
          </a:p>
        </p:txBody>
      </p:sp>
      <p:cxnSp>
        <p:nvCxnSpPr>
          <p:cNvPr id="683" name="Google Shape;683;p74"/>
          <p:cNvCxnSpPr/>
          <p:nvPr/>
        </p:nvCxnSpPr>
        <p:spPr>
          <a:xfrm rot="10800000">
            <a:off x="1242625" y="4254925"/>
            <a:ext cx="0" cy="345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75"/>
          <p:cNvSpPr txBox="1">
            <a:spLocks noGrp="1"/>
          </p:cNvSpPr>
          <p:nvPr>
            <p:ph type="title"/>
          </p:nvPr>
        </p:nvSpPr>
        <p:spPr>
          <a:xfrm>
            <a:off x="290950" y="3021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Cosine Similarity :</a:t>
            </a:r>
            <a:endParaRPr/>
          </a:p>
        </p:txBody>
      </p:sp>
      <p:pic>
        <p:nvPicPr>
          <p:cNvPr id="689" name="Google Shape;689;p75"/>
          <p:cNvPicPr preferRelativeResize="0"/>
          <p:nvPr/>
        </p:nvPicPr>
        <p:blipFill>
          <a:blip r:embed="rId3">
            <a:alphaModFix/>
          </a:blip>
          <a:stretch>
            <a:fillRect/>
          </a:stretch>
        </p:blipFill>
        <p:spPr>
          <a:xfrm>
            <a:off x="2185788" y="2263125"/>
            <a:ext cx="4369175" cy="2227600"/>
          </a:xfrm>
          <a:prstGeom prst="rect">
            <a:avLst/>
          </a:prstGeom>
          <a:noFill/>
          <a:ln>
            <a:noFill/>
          </a:ln>
        </p:spPr>
      </p:pic>
      <p:sp>
        <p:nvSpPr>
          <p:cNvPr id="690" name="Google Shape;690;p75"/>
          <p:cNvSpPr txBox="1"/>
          <p:nvPr/>
        </p:nvSpPr>
        <p:spPr>
          <a:xfrm>
            <a:off x="404075" y="1056850"/>
            <a:ext cx="7350600" cy="923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i="1">
                <a:solidFill>
                  <a:schemeClr val="dk1"/>
                </a:solidFill>
                <a:latin typeface="Montserrat"/>
                <a:ea typeface="Montserrat"/>
                <a:cs typeface="Montserrat"/>
                <a:sym typeface="Montserrat"/>
              </a:rPr>
              <a:t>Cosine similarity quantifies the similarity between two vectors by measuring the cosine of the angle between them. It ranges from -1 to 1, where 1 indicates perfect similarity, 0 indicates no similarity, and -1 indicates perfect dissimilarity.</a:t>
            </a:r>
            <a:endParaRPr sz="80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6"/>
          <p:cNvSpPr txBox="1">
            <a:spLocks noGrp="1"/>
          </p:cNvSpPr>
          <p:nvPr>
            <p:ph type="title"/>
          </p:nvPr>
        </p:nvSpPr>
        <p:spPr>
          <a:xfrm>
            <a:off x="332225" y="2926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Collaborative Filtering </a:t>
            </a:r>
            <a:endParaRPr/>
          </a:p>
        </p:txBody>
      </p:sp>
      <p:sp>
        <p:nvSpPr>
          <p:cNvPr id="696" name="Google Shape;696;p76"/>
          <p:cNvSpPr txBox="1"/>
          <p:nvPr/>
        </p:nvSpPr>
        <p:spPr>
          <a:xfrm>
            <a:off x="453150" y="1101900"/>
            <a:ext cx="8237700" cy="646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i="1">
                <a:solidFill>
                  <a:schemeClr val="dk2"/>
                </a:solidFill>
                <a:latin typeface="Montserrat"/>
                <a:ea typeface="Montserrat"/>
                <a:cs typeface="Montserrat"/>
                <a:sym typeface="Montserrat"/>
              </a:rPr>
              <a:t>Collaborative filtering leverages collective preferences for personalized recommendations. Euclidean distance measures dissimilarity between regions, aiding in identifying similar ones.</a:t>
            </a:r>
            <a:endParaRPr sz="1600"/>
          </a:p>
        </p:txBody>
      </p:sp>
      <p:pic>
        <p:nvPicPr>
          <p:cNvPr id="697" name="Google Shape;697;p76"/>
          <p:cNvPicPr preferRelativeResize="0"/>
          <p:nvPr/>
        </p:nvPicPr>
        <p:blipFill>
          <a:blip r:embed="rId3">
            <a:alphaModFix/>
          </a:blip>
          <a:stretch>
            <a:fillRect/>
          </a:stretch>
        </p:blipFill>
        <p:spPr>
          <a:xfrm>
            <a:off x="2407788" y="2167375"/>
            <a:ext cx="4328425" cy="2249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7"/>
          <p:cNvSpPr txBox="1">
            <a:spLocks noGrp="1"/>
          </p:cNvSpPr>
          <p:nvPr>
            <p:ph type="title"/>
          </p:nvPr>
        </p:nvSpPr>
        <p:spPr>
          <a:xfrm>
            <a:off x="332225" y="2926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DBSCAN Clustering</a:t>
            </a:r>
            <a:endParaRPr/>
          </a:p>
        </p:txBody>
      </p:sp>
      <p:sp>
        <p:nvSpPr>
          <p:cNvPr id="703" name="Google Shape;703;p77"/>
          <p:cNvSpPr txBox="1"/>
          <p:nvPr/>
        </p:nvSpPr>
        <p:spPr>
          <a:xfrm>
            <a:off x="453150" y="1101900"/>
            <a:ext cx="8394600" cy="608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100" i="1">
                <a:solidFill>
                  <a:schemeClr val="dk2"/>
                </a:solidFill>
                <a:latin typeface="Montserrat"/>
                <a:ea typeface="Montserrat"/>
                <a:cs typeface="Montserrat"/>
                <a:sym typeface="Montserrat"/>
              </a:rPr>
              <a:t>DBSCAN can be a valuable tool in the collaborative filtering process by efficiently identifying clusters of users or items with similar preferences, handling sparse data, and improving the quality of personalized recommendations.</a:t>
            </a:r>
            <a:endParaRPr sz="1500"/>
          </a:p>
        </p:txBody>
      </p:sp>
      <p:pic>
        <p:nvPicPr>
          <p:cNvPr id="704" name="Google Shape;704;p77"/>
          <p:cNvPicPr preferRelativeResize="0"/>
          <p:nvPr/>
        </p:nvPicPr>
        <p:blipFill>
          <a:blip r:embed="rId3">
            <a:alphaModFix/>
          </a:blip>
          <a:stretch>
            <a:fillRect/>
          </a:stretch>
        </p:blipFill>
        <p:spPr>
          <a:xfrm>
            <a:off x="2029075" y="2027550"/>
            <a:ext cx="5177050" cy="2271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8"/>
          <p:cNvSpPr txBox="1">
            <a:spLocks noGrp="1"/>
          </p:cNvSpPr>
          <p:nvPr>
            <p:ph type="title"/>
          </p:nvPr>
        </p:nvSpPr>
        <p:spPr>
          <a:xfrm>
            <a:off x="5799050" y="24410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710" name="Google Shape;710;p78"/>
          <p:cNvSpPr txBox="1">
            <a:spLocks noGrp="1"/>
          </p:cNvSpPr>
          <p:nvPr>
            <p:ph type="title" idx="2"/>
          </p:nvPr>
        </p:nvSpPr>
        <p:spPr>
          <a:xfrm>
            <a:off x="5857325" y="1462750"/>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711" name="Google Shape;711;p78"/>
          <p:cNvPicPr preferRelativeResize="0"/>
          <p:nvPr/>
        </p:nvPicPr>
        <p:blipFill>
          <a:blip r:embed="rId3">
            <a:alphaModFix/>
          </a:blip>
          <a:stretch>
            <a:fillRect/>
          </a:stretch>
        </p:blipFill>
        <p:spPr>
          <a:xfrm>
            <a:off x="1488400" y="1149700"/>
            <a:ext cx="4272425" cy="2420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9"/>
          <p:cNvSpPr txBox="1">
            <a:spLocks noGrp="1"/>
          </p:cNvSpPr>
          <p:nvPr>
            <p:ph type="title"/>
          </p:nvPr>
        </p:nvSpPr>
        <p:spPr>
          <a:xfrm>
            <a:off x="339650" y="428225"/>
            <a:ext cx="69588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 from Research</a:t>
            </a:r>
            <a:endParaRPr/>
          </a:p>
        </p:txBody>
      </p:sp>
      <p:sp>
        <p:nvSpPr>
          <p:cNvPr id="717" name="Google Shape;717;p79"/>
          <p:cNvSpPr txBox="1"/>
          <p:nvPr/>
        </p:nvSpPr>
        <p:spPr>
          <a:xfrm>
            <a:off x="849375" y="1557200"/>
            <a:ext cx="15900" cy="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2"/>
              </a:solidFill>
              <a:latin typeface="Montserrat"/>
              <a:ea typeface="Montserrat"/>
              <a:cs typeface="Montserrat"/>
              <a:sym typeface="Montserrat"/>
            </a:endParaRPr>
          </a:p>
        </p:txBody>
      </p:sp>
      <p:sp>
        <p:nvSpPr>
          <p:cNvPr id="718" name="Google Shape;718;p79"/>
          <p:cNvSpPr txBox="1"/>
          <p:nvPr/>
        </p:nvSpPr>
        <p:spPr>
          <a:xfrm>
            <a:off x="280500" y="981800"/>
            <a:ext cx="8583000" cy="3224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Clr>
                <a:schemeClr val="dk1"/>
              </a:buClr>
              <a:buSzPts val="1100"/>
              <a:buFont typeface="Arial"/>
              <a:buNone/>
            </a:pPr>
            <a:r>
              <a:rPr lang="en" sz="1500" b="1">
                <a:solidFill>
                  <a:schemeClr val="dk1"/>
                </a:solidFill>
              </a:rPr>
              <a:t>General Trend</a:t>
            </a:r>
            <a:endParaRPr sz="1500" b="1">
              <a:solidFill>
                <a:schemeClr val="dk1"/>
              </a:solidFill>
            </a:endParaRPr>
          </a:p>
          <a:p>
            <a:pPr marL="457200" lvl="0" indent="-323850" algn="l" rtl="0">
              <a:lnSpc>
                <a:spcPct val="115000"/>
              </a:lnSpc>
              <a:spcBef>
                <a:spcPts val="1200"/>
              </a:spcBef>
              <a:spcAft>
                <a:spcPts val="0"/>
              </a:spcAft>
              <a:buClr>
                <a:schemeClr val="dk1"/>
              </a:buClr>
              <a:buSzPts val="1500"/>
              <a:buChar char="●"/>
            </a:pPr>
            <a:r>
              <a:rPr lang="en" sz="1500" b="1">
                <a:solidFill>
                  <a:schemeClr val="dk1"/>
                </a:solidFill>
              </a:rPr>
              <a:t>Population Decline</a:t>
            </a:r>
            <a:r>
              <a:rPr lang="en" sz="1500">
                <a:solidFill>
                  <a:schemeClr val="dk1"/>
                </a:solidFill>
              </a:rPr>
              <a:t>: Many regions, especially in the more remote or economically challenged areas, have seen population declines. This is often due to out migration towards more economically prosperous regions, lower birth rates, and higher death rates.</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en" sz="1500" b="1">
                <a:solidFill>
                  <a:schemeClr val="dk1"/>
                </a:solidFill>
              </a:rPr>
              <a:t>Population Growth</a:t>
            </a:r>
            <a:r>
              <a:rPr lang="en" sz="1500">
                <a:solidFill>
                  <a:schemeClr val="dk1"/>
                </a:solidFill>
              </a:rPr>
              <a:t>: Regions with stronger economies, particularly those benefiting from natural resources (oil, gas, minerals) or significant industrial and technological development, have often seen population growth. This includes areas that have attracted internal migration for employment opportunities.</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en" sz="1500" b="1">
                <a:solidFill>
                  <a:schemeClr val="dk1"/>
                </a:solidFill>
              </a:rPr>
              <a:t>Stabilization</a:t>
            </a:r>
            <a:r>
              <a:rPr lang="en" sz="1500">
                <a:solidFill>
                  <a:schemeClr val="dk1"/>
                </a:solidFill>
              </a:rPr>
              <a:t>: Some regions have experienced periods of population stabilization due to a balance of birth and death rates, or successful efforts to attract or retain inhabitants through regional development programs.</a:t>
            </a:r>
            <a:endParaRPr sz="10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0"/>
          <p:cNvSpPr txBox="1">
            <a:spLocks noGrp="1"/>
          </p:cNvSpPr>
          <p:nvPr>
            <p:ph type="title"/>
          </p:nvPr>
        </p:nvSpPr>
        <p:spPr>
          <a:xfrm>
            <a:off x="339650" y="428225"/>
            <a:ext cx="69588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 from Research</a:t>
            </a:r>
            <a:endParaRPr/>
          </a:p>
        </p:txBody>
      </p:sp>
      <p:sp>
        <p:nvSpPr>
          <p:cNvPr id="724" name="Google Shape;724;p80"/>
          <p:cNvSpPr txBox="1"/>
          <p:nvPr/>
        </p:nvSpPr>
        <p:spPr>
          <a:xfrm>
            <a:off x="849375" y="1557200"/>
            <a:ext cx="15900" cy="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2"/>
              </a:solidFill>
              <a:latin typeface="Montserrat"/>
              <a:ea typeface="Montserrat"/>
              <a:cs typeface="Montserrat"/>
              <a:sym typeface="Montserrat"/>
            </a:endParaRPr>
          </a:p>
        </p:txBody>
      </p:sp>
      <p:sp>
        <p:nvSpPr>
          <p:cNvPr id="725" name="Google Shape;725;p80"/>
          <p:cNvSpPr txBox="1"/>
          <p:nvPr/>
        </p:nvSpPr>
        <p:spPr>
          <a:xfrm>
            <a:off x="300325" y="1401900"/>
            <a:ext cx="8583000" cy="358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Char char="●"/>
            </a:pPr>
            <a:r>
              <a:rPr lang="en" sz="1300" b="1">
                <a:solidFill>
                  <a:schemeClr val="dk1"/>
                </a:solidFill>
              </a:rPr>
              <a:t>North Caucasus (e.g., Karachay-Cherkess Republic, Kabardino-Balkar Republic, Republic of North Ossetia-Alania, Republic of Dagestan)</a:t>
            </a:r>
            <a:r>
              <a:rPr lang="en" sz="1300">
                <a:solidFill>
                  <a:schemeClr val="dk1"/>
                </a:solidFill>
              </a:rPr>
              <a:t>: Generally, these regions have significant Muslim populations where alcohol consumption might be lower due to religious and cultural practices.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b="1">
                <a:solidFill>
                  <a:schemeClr val="dk1"/>
                </a:solidFill>
              </a:rPr>
              <a:t>Siberia and Far East (e.g., Krasnoyarsk Krai, Irkutsk Oblast, Primorsky Krai, Chukotka Autonomous Okrug)</a:t>
            </a:r>
            <a:r>
              <a:rPr lang="en" sz="1300">
                <a:solidFill>
                  <a:schemeClr val="dk1"/>
                </a:solidFill>
              </a:rPr>
              <a:t>: Harsh climates and isolation can contribute to higher alcohol consumption rates, a trend noted in various studies. Efforts to combat alcoholism in these regions are crucial for public health.</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b="1">
                <a:solidFill>
                  <a:schemeClr val="dk1"/>
                </a:solidFill>
              </a:rPr>
              <a:t>Volga Region (e.g., Republic of Bashkortostan, Chuvash Republic)</a:t>
            </a:r>
            <a:r>
              <a:rPr lang="en" sz="1300">
                <a:solidFill>
                  <a:schemeClr val="dk1"/>
                </a:solidFill>
              </a:rPr>
              <a:t>: The diversity of the Volga region, with a mix of ethnicities and religions, means alcohol consumption rates can vary widely. Predominantly Muslim republics might see lower consumption rates.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b="1">
                <a:solidFill>
                  <a:schemeClr val="dk1"/>
                </a:solidFill>
              </a:rPr>
              <a:t>Central and Southern Russia (e.g., Kaluga Oblast, Lipetsk Oblast, Voronezh Oblast)</a:t>
            </a:r>
            <a:r>
              <a:rPr lang="en" sz="1300">
                <a:solidFill>
                  <a:schemeClr val="dk1"/>
                </a:solidFill>
              </a:rPr>
              <a:t>: These areas, with their mix of urban and rural populations, might see varied consumption patterns, potentially correlating with economic conditions and available social services.</a:t>
            </a:r>
            <a:endParaRPr sz="1300">
              <a:solidFill>
                <a:schemeClr val="dk1"/>
              </a:solidFill>
            </a:endParaRPr>
          </a:p>
          <a:p>
            <a:pPr marL="457200" lvl="0" indent="0" algn="l" rtl="0">
              <a:lnSpc>
                <a:spcPct val="115000"/>
              </a:lnSpc>
              <a:spcBef>
                <a:spcPts val="1200"/>
              </a:spcBef>
              <a:spcAft>
                <a:spcPts val="0"/>
              </a:spcAft>
              <a:buNone/>
            </a:pPr>
            <a:endParaRPr sz="1000" b="1">
              <a:solidFill>
                <a:schemeClr val="dk1"/>
              </a:solidFill>
            </a:endParaRPr>
          </a:p>
          <a:p>
            <a:pPr marL="0" lvl="0" indent="0" algn="l" rtl="0">
              <a:spcBef>
                <a:spcPts val="1200"/>
              </a:spcBef>
              <a:spcAft>
                <a:spcPts val="0"/>
              </a:spcAft>
              <a:buNone/>
            </a:pPr>
            <a:endParaRPr sz="10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1"/>
          <p:cNvSpPr txBox="1"/>
          <p:nvPr/>
        </p:nvSpPr>
        <p:spPr>
          <a:xfrm>
            <a:off x="4632300" y="2090900"/>
            <a:ext cx="38457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From the Cosine, Collaborative and DBScan values, we have confirmed 3 regions in common :</a:t>
            </a:r>
            <a:endParaRPr sz="1100">
              <a:solidFill>
                <a:schemeClr val="dk2"/>
              </a:solidFill>
              <a:latin typeface="Montserrat"/>
              <a:ea typeface="Montserrat"/>
              <a:cs typeface="Montserrat"/>
              <a:sym typeface="Montserrat"/>
            </a:endParaRPr>
          </a:p>
          <a:p>
            <a:pPr marL="457200" lvl="0" indent="-298450" algn="l" rtl="0">
              <a:spcBef>
                <a:spcPts val="0"/>
              </a:spcBef>
              <a:spcAft>
                <a:spcPts val="0"/>
              </a:spcAft>
              <a:buClr>
                <a:schemeClr val="dk2"/>
              </a:buClr>
              <a:buSzPts val="1100"/>
              <a:buFont typeface="Montserrat"/>
              <a:buAutoNum type="arabicPeriod"/>
            </a:pPr>
            <a:r>
              <a:rPr lang="en" sz="1100">
                <a:solidFill>
                  <a:schemeClr val="dk2"/>
                </a:solidFill>
                <a:latin typeface="Montserrat"/>
                <a:ea typeface="Montserrat"/>
                <a:cs typeface="Montserrat"/>
                <a:sym typeface="Montserrat"/>
              </a:rPr>
              <a:t>Moscow</a:t>
            </a:r>
            <a:endParaRPr sz="1100">
              <a:solidFill>
                <a:schemeClr val="dk2"/>
              </a:solidFill>
              <a:latin typeface="Montserrat"/>
              <a:ea typeface="Montserrat"/>
              <a:cs typeface="Montserrat"/>
              <a:sym typeface="Montserrat"/>
            </a:endParaRPr>
          </a:p>
          <a:p>
            <a:pPr marL="457200" lvl="0" indent="-298450" algn="l" rtl="0">
              <a:spcBef>
                <a:spcPts val="0"/>
              </a:spcBef>
              <a:spcAft>
                <a:spcPts val="0"/>
              </a:spcAft>
              <a:buClr>
                <a:schemeClr val="dk2"/>
              </a:buClr>
              <a:buSzPts val="1100"/>
              <a:buFont typeface="Montserrat"/>
              <a:buAutoNum type="arabicPeriod"/>
            </a:pPr>
            <a:r>
              <a:rPr lang="en" sz="1100">
                <a:solidFill>
                  <a:schemeClr val="dk2"/>
                </a:solidFill>
                <a:latin typeface="Montserrat"/>
                <a:ea typeface="Montserrat"/>
                <a:cs typeface="Montserrat"/>
                <a:sym typeface="Montserrat"/>
              </a:rPr>
              <a:t>Khabarovsk Krai</a:t>
            </a:r>
            <a:endParaRPr sz="1100">
              <a:solidFill>
                <a:schemeClr val="dk2"/>
              </a:solidFill>
              <a:latin typeface="Montserrat"/>
              <a:ea typeface="Montserrat"/>
              <a:cs typeface="Montserrat"/>
              <a:sym typeface="Montserrat"/>
            </a:endParaRPr>
          </a:p>
          <a:p>
            <a:pPr marL="457200" lvl="0" indent="-298450" algn="l" rtl="0">
              <a:spcBef>
                <a:spcPts val="0"/>
              </a:spcBef>
              <a:spcAft>
                <a:spcPts val="0"/>
              </a:spcAft>
              <a:buClr>
                <a:schemeClr val="dk2"/>
              </a:buClr>
              <a:buSzPts val="1100"/>
              <a:buFont typeface="Montserrat"/>
              <a:buAutoNum type="arabicPeriod"/>
            </a:pPr>
            <a:r>
              <a:rPr lang="en" sz="1100">
                <a:solidFill>
                  <a:schemeClr val="dk2"/>
                </a:solidFill>
                <a:latin typeface="Montserrat"/>
                <a:ea typeface="Montserrat"/>
                <a:cs typeface="Montserrat"/>
                <a:sym typeface="Montserrat"/>
              </a:rPr>
              <a:t>Ivanovo Oblast</a:t>
            </a:r>
            <a:endParaRPr sz="1100">
              <a:solidFill>
                <a:schemeClr val="dk2"/>
              </a:solidFill>
              <a:latin typeface="Montserrat"/>
              <a:ea typeface="Montserrat"/>
              <a:cs typeface="Montserrat"/>
              <a:sym typeface="Montserrat"/>
            </a:endParaRPr>
          </a:p>
        </p:txBody>
      </p:sp>
      <p:sp>
        <p:nvSpPr>
          <p:cNvPr id="731" name="Google Shape;731;p81"/>
          <p:cNvSpPr txBox="1"/>
          <p:nvPr/>
        </p:nvSpPr>
        <p:spPr>
          <a:xfrm>
            <a:off x="4539900" y="3147575"/>
            <a:ext cx="452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latin typeface="Montserrat"/>
                <a:ea typeface="Montserrat"/>
                <a:cs typeface="Montserrat"/>
                <a:sym typeface="Montserrat"/>
              </a:rPr>
              <a:t>Prior to the Research on the Geographical locations and values from the analysis.</a:t>
            </a:r>
            <a:endParaRPr sz="800" b="1">
              <a:solidFill>
                <a:schemeClr val="dk2"/>
              </a:solidFill>
              <a:latin typeface="Montserrat"/>
              <a:ea typeface="Montserrat"/>
              <a:cs typeface="Montserrat"/>
              <a:sym typeface="Montserrat"/>
            </a:endParaRPr>
          </a:p>
          <a:p>
            <a:pPr marL="0" lvl="0" indent="0" algn="l" rtl="0">
              <a:spcBef>
                <a:spcPts val="0"/>
              </a:spcBef>
              <a:spcAft>
                <a:spcPts val="0"/>
              </a:spcAft>
              <a:buNone/>
            </a:pPr>
            <a:r>
              <a:rPr lang="en" sz="800" b="1">
                <a:solidFill>
                  <a:schemeClr val="dk2"/>
                </a:solidFill>
                <a:latin typeface="Montserrat"/>
                <a:ea typeface="Montserrat"/>
                <a:cs typeface="Montserrat"/>
                <a:sym typeface="Montserrat"/>
              </a:rPr>
              <a:t>We have confirmed remaining 7 regions.</a:t>
            </a:r>
            <a:endParaRPr sz="800" b="1">
              <a:solidFill>
                <a:schemeClr val="dk2"/>
              </a:solidFill>
              <a:latin typeface="Montserrat"/>
              <a:ea typeface="Montserrat"/>
              <a:cs typeface="Montserrat"/>
              <a:sym typeface="Montserrat"/>
            </a:endParaRPr>
          </a:p>
        </p:txBody>
      </p:sp>
      <p:sp>
        <p:nvSpPr>
          <p:cNvPr id="732" name="Google Shape;732;p81"/>
          <p:cNvSpPr txBox="1">
            <a:spLocks noGrp="1"/>
          </p:cNvSpPr>
          <p:nvPr>
            <p:ph type="title" idx="4294967295"/>
          </p:nvPr>
        </p:nvSpPr>
        <p:spPr>
          <a:xfrm>
            <a:off x="332225" y="2926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Recommendation</a:t>
            </a:r>
            <a:endParaRPr/>
          </a:p>
        </p:txBody>
      </p:sp>
      <p:pic>
        <p:nvPicPr>
          <p:cNvPr id="733" name="Google Shape;733;p81"/>
          <p:cNvPicPr preferRelativeResize="0"/>
          <p:nvPr/>
        </p:nvPicPr>
        <p:blipFill>
          <a:blip r:embed="rId3">
            <a:alphaModFix/>
          </a:blip>
          <a:stretch>
            <a:fillRect/>
          </a:stretch>
        </p:blipFill>
        <p:spPr>
          <a:xfrm>
            <a:off x="173025" y="1043050"/>
            <a:ext cx="8816301" cy="870125"/>
          </a:xfrm>
          <a:prstGeom prst="rect">
            <a:avLst/>
          </a:prstGeom>
          <a:noFill/>
          <a:ln>
            <a:noFill/>
          </a:ln>
        </p:spPr>
      </p:pic>
      <p:pic>
        <p:nvPicPr>
          <p:cNvPr id="734" name="Google Shape;734;p81"/>
          <p:cNvPicPr preferRelativeResize="0"/>
          <p:nvPr/>
        </p:nvPicPr>
        <p:blipFill>
          <a:blip r:embed="rId4">
            <a:alphaModFix/>
          </a:blip>
          <a:stretch>
            <a:fillRect/>
          </a:stretch>
        </p:blipFill>
        <p:spPr>
          <a:xfrm>
            <a:off x="173025" y="1984625"/>
            <a:ext cx="4145339" cy="2672250"/>
          </a:xfrm>
          <a:prstGeom prst="rect">
            <a:avLst/>
          </a:prstGeom>
          <a:noFill/>
          <a:ln>
            <a:noFill/>
          </a:ln>
        </p:spPr>
      </p:pic>
      <p:pic>
        <p:nvPicPr>
          <p:cNvPr id="735" name="Google Shape;735;p81"/>
          <p:cNvPicPr preferRelativeResize="0"/>
          <p:nvPr/>
        </p:nvPicPr>
        <p:blipFill>
          <a:blip r:embed="rId5">
            <a:alphaModFix/>
          </a:blip>
          <a:stretch>
            <a:fillRect/>
          </a:stretch>
        </p:blipFill>
        <p:spPr>
          <a:xfrm>
            <a:off x="4539901" y="3562575"/>
            <a:ext cx="4449424" cy="109429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2"/>
          <p:cNvSpPr txBox="1">
            <a:spLocks noGrp="1"/>
          </p:cNvSpPr>
          <p:nvPr>
            <p:ph type="title"/>
          </p:nvPr>
        </p:nvSpPr>
        <p:spPr>
          <a:xfrm>
            <a:off x="1806450" y="1341725"/>
            <a:ext cx="56784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741" name="Google Shape;741;p82"/>
          <p:cNvSpPr/>
          <p:nvPr/>
        </p:nvSpPr>
        <p:spPr>
          <a:xfrm>
            <a:off x="2832900" y="3436875"/>
            <a:ext cx="3625500" cy="810000"/>
          </a:xfrm>
          <a:prstGeom prst="rect">
            <a:avLst/>
          </a:prstGeom>
          <a:solidFill>
            <a:srgbClr val="F5F2EE"/>
          </a:solidFill>
          <a:ln w="9525" cap="flat" cmpd="sng">
            <a:solidFill>
              <a:srgbClr val="F5F2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42" name="Google Shape;742;p82"/>
          <p:cNvSpPr txBox="1">
            <a:spLocks noGrp="1"/>
          </p:cNvSpPr>
          <p:nvPr>
            <p:ph type="title"/>
          </p:nvPr>
        </p:nvSpPr>
        <p:spPr>
          <a:xfrm>
            <a:off x="1851175" y="3380475"/>
            <a:ext cx="56784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latin typeface="Caveat"/>
                <a:ea typeface="Caveat"/>
                <a:cs typeface="Caveat"/>
                <a:sym typeface="Caveat"/>
              </a:rPr>
              <a:t>ANY QUESTIONS ?</a:t>
            </a:r>
            <a:endParaRPr sz="3400">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title"/>
          </p:nvPr>
        </p:nvSpPr>
        <p:spPr>
          <a:xfrm>
            <a:off x="1079875" y="416550"/>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TEAM - DEVILSBASE</a:t>
            </a:r>
            <a:endParaRPr/>
          </a:p>
        </p:txBody>
      </p:sp>
      <p:sp>
        <p:nvSpPr>
          <p:cNvPr id="498" name="Google Shape;498;p56"/>
          <p:cNvSpPr txBox="1">
            <a:spLocks noGrp="1"/>
          </p:cNvSpPr>
          <p:nvPr>
            <p:ph type="subTitle" idx="3"/>
          </p:nvPr>
        </p:nvSpPr>
        <p:spPr>
          <a:xfrm>
            <a:off x="1837425" y="1334050"/>
            <a:ext cx="1635900" cy="4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Tanisha Kumar</a:t>
            </a:r>
            <a:endParaRPr sz="1800"/>
          </a:p>
          <a:p>
            <a:pPr marL="0" lvl="0" indent="0" algn="l" rtl="0">
              <a:spcBef>
                <a:spcPts val="0"/>
              </a:spcBef>
              <a:spcAft>
                <a:spcPts val="0"/>
              </a:spcAft>
              <a:buNone/>
            </a:pPr>
            <a:r>
              <a:rPr lang="en" sz="1100"/>
              <a:t>Research Analyst</a:t>
            </a:r>
            <a:endParaRPr sz="1100"/>
          </a:p>
        </p:txBody>
      </p:sp>
      <p:pic>
        <p:nvPicPr>
          <p:cNvPr id="499" name="Google Shape;499;p56"/>
          <p:cNvPicPr preferRelativeResize="0"/>
          <p:nvPr/>
        </p:nvPicPr>
        <p:blipFill rotWithShape="1">
          <a:blip r:embed="rId3">
            <a:alphaModFix/>
          </a:blip>
          <a:srcRect l="347" r="337"/>
          <a:stretch/>
        </p:blipFill>
        <p:spPr>
          <a:xfrm>
            <a:off x="1882625" y="2812475"/>
            <a:ext cx="1429800" cy="1439700"/>
          </a:xfrm>
          <a:prstGeom prst="rect">
            <a:avLst/>
          </a:prstGeom>
          <a:noFill/>
          <a:ln w="28575" cap="flat" cmpd="sng">
            <a:solidFill>
              <a:srgbClr val="3F3533"/>
            </a:solidFill>
            <a:prstDash val="solid"/>
            <a:round/>
            <a:headEnd type="none" w="sm" len="sm"/>
            <a:tailEnd type="none" w="sm" len="sm"/>
          </a:ln>
        </p:spPr>
      </p:pic>
      <p:pic>
        <p:nvPicPr>
          <p:cNvPr id="500" name="Google Shape;500;p56"/>
          <p:cNvPicPr preferRelativeResize="0"/>
          <p:nvPr/>
        </p:nvPicPr>
        <p:blipFill rotWithShape="1">
          <a:blip r:embed="rId4">
            <a:alphaModFix/>
          </a:blip>
          <a:srcRect t="6346" b="6355"/>
          <a:stretch/>
        </p:blipFill>
        <p:spPr>
          <a:xfrm>
            <a:off x="407625" y="1334050"/>
            <a:ext cx="1429800" cy="1439400"/>
          </a:xfrm>
          <a:prstGeom prst="rect">
            <a:avLst/>
          </a:prstGeom>
          <a:noFill/>
          <a:ln w="28575" cap="flat" cmpd="sng">
            <a:solidFill>
              <a:srgbClr val="3F3533"/>
            </a:solidFill>
            <a:prstDash val="solid"/>
            <a:round/>
            <a:headEnd type="none" w="sm" len="sm"/>
            <a:tailEnd type="none" w="sm" len="sm"/>
          </a:ln>
        </p:spPr>
      </p:pic>
      <p:pic>
        <p:nvPicPr>
          <p:cNvPr id="501" name="Google Shape;501;p56"/>
          <p:cNvPicPr preferRelativeResize="0"/>
          <p:nvPr/>
        </p:nvPicPr>
        <p:blipFill rotWithShape="1">
          <a:blip r:embed="rId5">
            <a:alphaModFix/>
          </a:blip>
          <a:srcRect t="5357" b="5348"/>
          <a:stretch/>
        </p:blipFill>
        <p:spPr>
          <a:xfrm>
            <a:off x="6305575" y="1334050"/>
            <a:ext cx="1429800" cy="1439700"/>
          </a:xfrm>
          <a:prstGeom prst="rect">
            <a:avLst/>
          </a:prstGeom>
          <a:noFill/>
          <a:ln w="28575" cap="flat" cmpd="sng">
            <a:solidFill>
              <a:srgbClr val="3F3533"/>
            </a:solidFill>
            <a:prstDash val="solid"/>
            <a:round/>
            <a:headEnd type="none" w="sm" len="sm"/>
            <a:tailEnd type="none" w="sm" len="sm"/>
          </a:ln>
        </p:spPr>
      </p:pic>
      <p:pic>
        <p:nvPicPr>
          <p:cNvPr id="502" name="Google Shape;502;p56"/>
          <p:cNvPicPr preferRelativeResize="0"/>
          <p:nvPr/>
        </p:nvPicPr>
        <p:blipFill rotWithShape="1">
          <a:blip r:embed="rId6">
            <a:alphaModFix/>
          </a:blip>
          <a:srcRect t="4341" b="28548"/>
          <a:stretch/>
        </p:blipFill>
        <p:spPr>
          <a:xfrm>
            <a:off x="4819100" y="2812475"/>
            <a:ext cx="1429800" cy="1439700"/>
          </a:xfrm>
          <a:prstGeom prst="rect">
            <a:avLst/>
          </a:prstGeom>
          <a:noFill/>
          <a:ln w="28575" cap="flat" cmpd="sng">
            <a:solidFill>
              <a:srgbClr val="3F3533"/>
            </a:solidFill>
            <a:prstDash val="solid"/>
            <a:round/>
            <a:headEnd type="none" w="sm" len="sm"/>
            <a:tailEnd type="none" w="sm" len="sm"/>
          </a:ln>
        </p:spPr>
      </p:pic>
      <p:sp>
        <p:nvSpPr>
          <p:cNvPr id="503" name="Google Shape;503;p56"/>
          <p:cNvSpPr txBox="1">
            <a:spLocks noGrp="1"/>
          </p:cNvSpPr>
          <p:nvPr>
            <p:ph type="subTitle" idx="3"/>
          </p:nvPr>
        </p:nvSpPr>
        <p:spPr>
          <a:xfrm>
            <a:off x="4819100" y="1334050"/>
            <a:ext cx="1635900" cy="4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Linh Pham</a:t>
            </a:r>
            <a:endParaRPr sz="1800"/>
          </a:p>
          <a:p>
            <a:pPr marL="0" lvl="0" indent="0" algn="l" rtl="0">
              <a:spcBef>
                <a:spcPts val="0"/>
              </a:spcBef>
              <a:spcAft>
                <a:spcPts val="0"/>
              </a:spcAft>
              <a:buClr>
                <a:schemeClr val="dk1"/>
              </a:buClr>
              <a:buSzPts val="1100"/>
              <a:buFont typeface="Arial"/>
              <a:buNone/>
            </a:pPr>
            <a:r>
              <a:rPr lang="en" sz="1100"/>
              <a:t>Data Preprocessor</a:t>
            </a:r>
            <a:endParaRPr sz="1800"/>
          </a:p>
        </p:txBody>
      </p:sp>
      <p:sp>
        <p:nvSpPr>
          <p:cNvPr id="504" name="Google Shape;504;p56"/>
          <p:cNvSpPr txBox="1">
            <a:spLocks noGrp="1"/>
          </p:cNvSpPr>
          <p:nvPr>
            <p:ph type="subTitle" idx="3"/>
          </p:nvPr>
        </p:nvSpPr>
        <p:spPr>
          <a:xfrm>
            <a:off x="7800775" y="1334050"/>
            <a:ext cx="1635900" cy="4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Anushka</a:t>
            </a:r>
            <a:endParaRPr sz="1800"/>
          </a:p>
          <a:p>
            <a:pPr marL="0" lvl="0" indent="0" algn="l" rtl="0">
              <a:spcBef>
                <a:spcPts val="0"/>
              </a:spcBef>
              <a:spcAft>
                <a:spcPts val="0"/>
              </a:spcAft>
              <a:buNone/>
            </a:pPr>
            <a:r>
              <a:rPr lang="en" sz="1800"/>
              <a:t>Madiwale</a:t>
            </a:r>
            <a:endParaRPr sz="1800"/>
          </a:p>
          <a:p>
            <a:pPr marL="0" lvl="0" indent="0" algn="l" rtl="0">
              <a:spcBef>
                <a:spcPts val="0"/>
              </a:spcBef>
              <a:spcAft>
                <a:spcPts val="0"/>
              </a:spcAft>
              <a:buClr>
                <a:schemeClr val="dk1"/>
              </a:buClr>
              <a:buSzPts val="1100"/>
              <a:buFont typeface="Arial"/>
              <a:buNone/>
            </a:pPr>
            <a:r>
              <a:rPr lang="en" sz="1100"/>
              <a:t>Communicator</a:t>
            </a:r>
            <a:endParaRPr sz="1800"/>
          </a:p>
        </p:txBody>
      </p:sp>
      <p:sp>
        <p:nvSpPr>
          <p:cNvPr id="505" name="Google Shape;505;p56"/>
          <p:cNvSpPr txBox="1">
            <a:spLocks noGrp="1"/>
          </p:cNvSpPr>
          <p:nvPr>
            <p:ph type="subTitle" idx="3"/>
          </p:nvPr>
        </p:nvSpPr>
        <p:spPr>
          <a:xfrm>
            <a:off x="3356600" y="2937675"/>
            <a:ext cx="1635900" cy="4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Adit Patel</a:t>
            </a:r>
            <a:endParaRPr sz="1800"/>
          </a:p>
          <a:p>
            <a:pPr marL="0" lvl="0" indent="0" algn="l" rtl="0">
              <a:spcBef>
                <a:spcPts val="0"/>
              </a:spcBef>
              <a:spcAft>
                <a:spcPts val="0"/>
              </a:spcAft>
              <a:buClr>
                <a:schemeClr val="dk1"/>
              </a:buClr>
              <a:buSzPts val="1100"/>
              <a:buFont typeface="Arial"/>
              <a:buNone/>
            </a:pPr>
            <a:r>
              <a:rPr lang="en" sz="1100"/>
              <a:t>Data Analyst</a:t>
            </a:r>
            <a:endParaRPr sz="1800"/>
          </a:p>
        </p:txBody>
      </p:sp>
      <p:sp>
        <p:nvSpPr>
          <p:cNvPr id="506" name="Google Shape;506;p56"/>
          <p:cNvSpPr txBox="1">
            <a:spLocks noGrp="1"/>
          </p:cNvSpPr>
          <p:nvPr>
            <p:ph type="subTitle" idx="3"/>
          </p:nvPr>
        </p:nvSpPr>
        <p:spPr>
          <a:xfrm>
            <a:off x="6305575" y="2901325"/>
            <a:ext cx="2562900" cy="4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Balaji Raj Veluchamy</a:t>
            </a:r>
            <a:endParaRPr sz="1800"/>
          </a:p>
          <a:p>
            <a:pPr marL="0" lvl="0" indent="0" algn="l" rtl="0">
              <a:spcBef>
                <a:spcPts val="0"/>
              </a:spcBef>
              <a:spcAft>
                <a:spcPts val="0"/>
              </a:spcAft>
              <a:buClr>
                <a:schemeClr val="dk1"/>
              </a:buClr>
              <a:buSzPts val="1100"/>
              <a:buFont typeface="Arial"/>
              <a:buNone/>
            </a:pPr>
            <a:r>
              <a:rPr lang="en" sz="1100"/>
              <a:t>Project Lead and Co-ordinator + EDA</a:t>
            </a:r>
            <a:endParaRPr sz="1800"/>
          </a:p>
        </p:txBody>
      </p:sp>
      <p:pic>
        <p:nvPicPr>
          <p:cNvPr id="507" name="Google Shape;507;p56"/>
          <p:cNvPicPr preferRelativeResize="0"/>
          <p:nvPr/>
        </p:nvPicPr>
        <p:blipFill>
          <a:blip r:embed="rId7">
            <a:alphaModFix/>
          </a:blip>
          <a:stretch>
            <a:fillRect/>
          </a:stretch>
        </p:blipFill>
        <p:spPr>
          <a:xfrm>
            <a:off x="3356600" y="1248088"/>
            <a:ext cx="1429801" cy="1525667"/>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57"/>
          <p:cNvPicPr preferRelativeResize="0"/>
          <p:nvPr/>
        </p:nvPicPr>
        <p:blipFill>
          <a:blip r:embed="rId3">
            <a:alphaModFix/>
          </a:blip>
          <a:stretch>
            <a:fillRect/>
          </a:stretch>
        </p:blipFill>
        <p:spPr>
          <a:xfrm>
            <a:off x="125675" y="1172700"/>
            <a:ext cx="6095175" cy="2798096"/>
          </a:xfrm>
          <a:prstGeom prst="rect">
            <a:avLst/>
          </a:prstGeom>
          <a:noFill/>
          <a:ln>
            <a:noFill/>
          </a:ln>
        </p:spPr>
      </p:pic>
      <p:sp>
        <p:nvSpPr>
          <p:cNvPr id="513" name="Google Shape;513;p57"/>
          <p:cNvSpPr/>
          <p:nvPr/>
        </p:nvSpPr>
        <p:spPr>
          <a:xfrm>
            <a:off x="6825047" y="1685957"/>
            <a:ext cx="1846500" cy="1797300"/>
          </a:xfrm>
          <a:prstGeom prst="pentagon">
            <a:avLst>
              <a:gd name="hf" fmla="val 105146"/>
              <a:gd name="vf" fmla="val 110557"/>
            </a:avLst>
          </a:prstGeom>
          <a:solidFill>
            <a:srgbClr val="D7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14" name="Google Shape;514;p57"/>
          <p:cNvSpPr txBox="1"/>
          <p:nvPr/>
        </p:nvSpPr>
        <p:spPr>
          <a:xfrm>
            <a:off x="7133993" y="2114113"/>
            <a:ext cx="1228500" cy="985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701C7F"/>
                </a:solidFill>
                <a:latin typeface="Roboto"/>
                <a:ea typeface="Roboto"/>
                <a:cs typeface="Roboto"/>
                <a:sym typeface="Roboto"/>
              </a:rPr>
              <a:t>BDA</a:t>
            </a:r>
            <a:endParaRPr sz="1000" b="1">
              <a:solidFill>
                <a:srgbClr val="701C7F"/>
              </a:solidFill>
              <a:latin typeface="Roboto"/>
              <a:ea typeface="Roboto"/>
              <a:cs typeface="Roboto"/>
              <a:sym typeface="Roboto"/>
            </a:endParaRPr>
          </a:p>
          <a:p>
            <a:pPr marL="0" lvl="0" indent="0" algn="ctr" rtl="0">
              <a:lnSpc>
                <a:spcPct val="115000"/>
              </a:lnSpc>
              <a:spcBef>
                <a:spcPts val="0"/>
              </a:spcBef>
              <a:spcAft>
                <a:spcPts val="0"/>
              </a:spcAft>
              <a:buNone/>
            </a:pPr>
            <a:r>
              <a:rPr lang="en" sz="1000" b="1">
                <a:solidFill>
                  <a:srgbClr val="701C7F"/>
                </a:solidFill>
                <a:latin typeface="Roboto"/>
                <a:ea typeface="Roboto"/>
                <a:cs typeface="Roboto"/>
                <a:sym typeface="Roboto"/>
              </a:rPr>
              <a:t>PROJECT COORDINATION</a:t>
            </a:r>
            <a:endParaRPr sz="1000" b="1">
              <a:solidFill>
                <a:srgbClr val="701C7F"/>
              </a:solidFill>
              <a:latin typeface="Roboto"/>
              <a:ea typeface="Roboto"/>
              <a:cs typeface="Roboto"/>
              <a:sym typeface="Roboto"/>
            </a:endParaRPr>
          </a:p>
        </p:txBody>
      </p:sp>
      <p:grpSp>
        <p:nvGrpSpPr>
          <p:cNvPr id="515" name="Google Shape;515;p57"/>
          <p:cNvGrpSpPr/>
          <p:nvPr/>
        </p:nvGrpSpPr>
        <p:grpSpPr>
          <a:xfrm>
            <a:off x="7533499" y="1401103"/>
            <a:ext cx="1319769" cy="770712"/>
            <a:chOff x="4306958" y="1050905"/>
            <a:chExt cx="1736995" cy="990378"/>
          </a:xfrm>
        </p:grpSpPr>
        <p:sp>
          <p:nvSpPr>
            <p:cNvPr id="516" name="Google Shape;516;p57"/>
            <p:cNvSpPr/>
            <p:nvPr/>
          </p:nvSpPr>
          <p:spPr>
            <a:xfrm>
              <a:off x="4306958" y="1082925"/>
              <a:ext cx="565200" cy="565500"/>
            </a:xfrm>
            <a:prstGeom prst="ellipse">
              <a:avLst/>
            </a:prstGeom>
            <a:solidFill>
              <a:srgbClr val="561561"/>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Medium"/>
                  <a:ea typeface="Roboto Medium"/>
                  <a:cs typeface="Roboto Medium"/>
                  <a:sym typeface="Roboto Medium"/>
                </a:rPr>
                <a:t>01</a:t>
              </a:r>
              <a:endParaRPr sz="800">
                <a:solidFill>
                  <a:srgbClr val="FFFFFF"/>
                </a:solidFill>
                <a:latin typeface="Roboto Medium"/>
                <a:ea typeface="Roboto Medium"/>
                <a:cs typeface="Roboto Medium"/>
                <a:sym typeface="Roboto Medium"/>
              </a:endParaRPr>
            </a:p>
          </p:txBody>
        </p:sp>
        <p:sp>
          <p:nvSpPr>
            <p:cNvPr id="517" name="Google Shape;517;p57"/>
            <p:cNvSpPr txBox="1"/>
            <p:nvPr/>
          </p:nvSpPr>
          <p:spPr>
            <a:xfrm rot="2162736">
              <a:off x="4935606" y="1343144"/>
              <a:ext cx="1109395" cy="357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600" b="1">
                  <a:solidFill>
                    <a:srgbClr val="561561"/>
                  </a:solidFill>
                  <a:latin typeface="Roboto"/>
                  <a:ea typeface="Roboto"/>
                  <a:cs typeface="Roboto"/>
                  <a:sym typeface="Roboto"/>
                </a:rPr>
                <a:t>CLEANING</a:t>
              </a:r>
              <a:endParaRPr sz="600" b="1">
                <a:solidFill>
                  <a:srgbClr val="561561"/>
                </a:solidFill>
              </a:endParaRPr>
            </a:p>
          </p:txBody>
        </p:sp>
        <p:sp>
          <p:nvSpPr>
            <p:cNvPr id="518" name="Google Shape;518;p57"/>
            <p:cNvSpPr/>
            <p:nvPr/>
          </p:nvSpPr>
          <p:spPr>
            <a:xfrm rot="2159678">
              <a:off x="4838902" y="1574444"/>
              <a:ext cx="1119431" cy="152476"/>
            </a:xfrm>
            <a:prstGeom prst="rightArrow">
              <a:avLst>
                <a:gd name="adj1" fmla="val 25514"/>
                <a:gd name="adj2" fmla="val 64322"/>
              </a:avLst>
            </a:prstGeom>
            <a:solidFill>
              <a:srgbClr val="56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519" name="Google Shape;519;p57"/>
          <p:cNvGrpSpPr/>
          <p:nvPr/>
        </p:nvGrpSpPr>
        <p:grpSpPr>
          <a:xfrm>
            <a:off x="8497799" y="2152705"/>
            <a:ext cx="600661" cy="1355293"/>
            <a:chOff x="5576108" y="2016725"/>
            <a:chExt cx="790551" cy="1741574"/>
          </a:xfrm>
        </p:grpSpPr>
        <p:sp>
          <p:nvSpPr>
            <p:cNvPr id="520" name="Google Shape;520;p57"/>
            <p:cNvSpPr/>
            <p:nvPr/>
          </p:nvSpPr>
          <p:spPr>
            <a:xfrm>
              <a:off x="5576108" y="2016725"/>
              <a:ext cx="565200" cy="565500"/>
            </a:xfrm>
            <a:prstGeom prst="ellipse">
              <a:avLst/>
            </a:prstGeom>
            <a:solidFill>
              <a:srgbClr val="701C7F"/>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Medium"/>
                  <a:ea typeface="Roboto Medium"/>
                  <a:cs typeface="Roboto Medium"/>
                  <a:sym typeface="Roboto Medium"/>
                </a:rPr>
                <a:t>02</a:t>
              </a:r>
              <a:endParaRPr sz="800">
                <a:solidFill>
                  <a:srgbClr val="FFFFFF"/>
                </a:solidFill>
                <a:latin typeface="Roboto Medium"/>
                <a:ea typeface="Roboto Medium"/>
                <a:cs typeface="Roboto Medium"/>
                <a:sym typeface="Roboto Medium"/>
              </a:endParaRPr>
            </a:p>
          </p:txBody>
        </p:sp>
        <p:sp>
          <p:nvSpPr>
            <p:cNvPr id="521" name="Google Shape;521;p57"/>
            <p:cNvSpPr txBox="1"/>
            <p:nvPr/>
          </p:nvSpPr>
          <p:spPr>
            <a:xfrm rot="6484358">
              <a:off x="5469273" y="2996370"/>
              <a:ext cx="1110171"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600" b="1">
                  <a:solidFill>
                    <a:srgbClr val="701C7F"/>
                  </a:solidFill>
                  <a:latin typeface="Roboto"/>
                  <a:ea typeface="Roboto"/>
                  <a:cs typeface="Roboto"/>
                  <a:sym typeface="Roboto"/>
                </a:rPr>
                <a:t>RESEARCH</a:t>
              </a:r>
              <a:endParaRPr sz="600" b="1">
                <a:solidFill>
                  <a:srgbClr val="701C7F"/>
                </a:solidFill>
              </a:endParaRPr>
            </a:p>
          </p:txBody>
        </p:sp>
        <p:sp>
          <p:nvSpPr>
            <p:cNvPr id="522" name="Google Shape;522;p57"/>
            <p:cNvSpPr/>
            <p:nvPr/>
          </p:nvSpPr>
          <p:spPr>
            <a:xfrm rot="6479001">
              <a:off x="5275897" y="3050667"/>
              <a:ext cx="1119386" cy="152834"/>
            </a:xfrm>
            <a:prstGeom prst="rightArrow">
              <a:avLst>
                <a:gd name="adj1" fmla="val 25514"/>
                <a:gd name="adj2" fmla="val 64322"/>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523" name="Google Shape;523;p57"/>
          <p:cNvGrpSpPr/>
          <p:nvPr/>
        </p:nvGrpSpPr>
        <p:grpSpPr>
          <a:xfrm>
            <a:off x="7309433" y="3269500"/>
            <a:ext cx="1224931" cy="732249"/>
            <a:chOff x="4012057" y="3451825"/>
            <a:chExt cx="1612175" cy="940953"/>
          </a:xfrm>
        </p:grpSpPr>
        <p:sp>
          <p:nvSpPr>
            <p:cNvPr id="524" name="Google Shape;524;p57"/>
            <p:cNvSpPr/>
            <p:nvPr/>
          </p:nvSpPr>
          <p:spPr>
            <a:xfrm>
              <a:off x="5059033" y="3451825"/>
              <a:ext cx="565200" cy="565500"/>
            </a:xfrm>
            <a:prstGeom prst="ellipse">
              <a:avLst/>
            </a:prstGeom>
            <a:solidFill>
              <a:srgbClr val="771E86"/>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Medium"/>
                  <a:ea typeface="Roboto Medium"/>
                  <a:cs typeface="Roboto Medium"/>
                  <a:sym typeface="Roboto Medium"/>
                </a:rPr>
                <a:t>03</a:t>
              </a:r>
              <a:endParaRPr sz="800">
                <a:solidFill>
                  <a:srgbClr val="FFFFFF"/>
                </a:solidFill>
                <a:latin typeface="Roboto Medium"/>
                <a:ea typeface="Roboto Medium"/>
                <a:cs typeface="Roboto Medium"/>
                <a:sym typeface="Roboto Medium"/>
              </a:endParaRPr>
            </a:p>
          </p:txBody>
        </p:sp>
        <p:sp>
          <p:nvSpPr>
            <p:cNvPr id="525" name="Google Shape;525;p57"/>
            <p:cNvSpPr txBox="1"/>
            <p:nvPr/>
          </p:nvSpPr>
          <p:spPr>
            <a:xfrm rot="9294">
              <a:off x="4017981" y="4033678"/>
              <a:ext cx="1109704" cy="3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600" b="1">
                  <a:solidFill>
                    <a:srgbClr val="771E86"/>
                  </a:solidFill>
                  <a:latin typeface="Roboto"/>
                  <a:ea typeface="Roboto"/>
                  <a:cs typeface="Roboto"/>
                  <a:sym typeface="Roboto"/>
                </a:rPr>
                <a:t>VISUALIZATION</a:t>
              </a:r>
              <a:endParaRPr sz="600" b="1">
                <a:solidFill>
                  <a:srgbClr val="771E86"/>
                </a:solidFill>
              </a:endParaRPr>
            </a:p>
          </p:txBody>
        </p:sp>
        <p:sp>
          <p:nvSpPr>
            <p:cNvPr id="526" name="Google Shape;526;p57"/>
            <p:cNvSpPr/>
            <p:nvPr/>
          </p:nvSpPr>
          <p:spPr>
            <a:xfrm rot="10799079">
              <a:off x="4012507" y="3933353"/>
              <a:ext cx="1119600" cy="152703"/>
            </a:xfrm>
            <a:prstGeom prst="rightArrow">
              <a:avLst>
                <a:gd name="adj1" fmla="val 25514"/>
                <a:gd name="adj2" fmla="val 64322"/>
              </a:avLst>
            </a:prstGeom>
            <a:solidFill>
              <a:srgbClr val="77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527" name="Google Shape;527;p57"/>
          <p:cNvGrpSpPr/>
          <p:nvPr/>
        </p:nvGrpSpPr>
        <p:grpSpPr>
          <a:xfrm>
            <a:off x="6373245" y="2606607"/>
            <a:ext cx="1008008" cy="1102965"/>
            <a:chOff x="2779907" y="2599997"/>
            <a:chExt cx="1326676" cy="1417328"/>
          </a:xfrm>
        </p:grpSpPr>
        <p:sp>
          <p:nvSpPr>
            <p:cNvPr id="528" name="Google Shape;528;p57"/>
            <p:cNvSpPr/>
            <p:nvPr/>
          </p:nvSpPr>
          <p:spPr>
            <a:xfrm>
              <a:off x="3541383" y="3451825"/>
              <a:ext cx="565200" cy="565500"/>
            </a:xfrm>
            <a:prstGeom prst="ellipse">
              <a:avLst/>
            </a:prstGeom>
            <a:solidFill>
              <a:srgbClr val="80209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Medium"/>
                  <a:ea typeface="Roboto Medium"/>
                  <a:cs typeface="Roboto Medium"/>
                  <a:sym typeface="Roboto Medium"/>
                </a:rPr>
                <a:t>04</a:t>
              </a:r>
              <a:endParaRPr sz="800">
                <a:solidFill>
                  <a:srgbClr val="FFFFFF"/>
                </a:solidFill>
                <a:latin typeface="Roboto Medium"/>
                <a:ea typeface="Roboto Medium"/>
                <a:cs typeface="Roboto Medium"/>
                <a:sym typeface="Roboto Medium"/>
              </a:endParaRPr>
            </a:p>
          </p:txBody>
        </p:sp>
        <p:sp>
          <p:nvSpPr>
            <p:cNvPr id="529" name="Google Shape;529;p57"/>
            <p:cNvSpPr txBox="1"/>
            <p:nvPr/>
          </p:nvSpPr>
          <p:spPr>
            <a:xfrm rot="4327392">
              <a:off x="2565306" y="3026908"/>
              <a:ext cx="1110202"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600" b="1">
                  <a:solidFill>
                    <a:srgbClr val="771E86"/>
                  </a:solidFill>
                  <a:latin typeface="Roboto"/>
                  <a:ea typeface="Roboto"/>
                  <a:cs typeface="Roboto"/>
                  <a:sym typeface="Roboto"/>
                </a:rPr>
                <a:t>ANALYSIS</a:t>
              </a:r>
              <a:endParaRPr sz="600" b="1">
                <a:solidFill>
                  <a:srgbClr val="771E86"/>
                </a:solidFill>
              </a:endParaRPr>
            </a:p>
          </p:txBody>
        </p:sp>
        <p:sp>
          <p:nvSpPr>
            <p:cNvPr id="530" name="Google Shape;530;p57"/>
            <p:cNvSpPr/>
            <p:nvPr/>
          </p:nvSpPr>
          <p:spPr>
            <a:xfrm rot="-6478717">
              <a:off x="2755922" y="3079191"/>
              <a:ext cx="1119672" cy="153413"/>
            </a:xfrm>
            <a:prstGeom prst="rightArrow">
              <a:avLst>
                <a:gd name="adj1" fmla="val 25514"/>
                <a:gd name="adj2" fmla="val 64322"/>
              </a:avLst>
            </a:prstGeom>
            <a:solidFill>
              <a:srgbClr val="802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531" name="Google Shape;531;p57"/>
          <p:cNvGrpSpPr/>
          <p:nvPr/>
        </p:nvGrpSpPr>
        <p:grpSpPr>
          <a:xfrm>
            <a:off x="6561012" y="1390136"/>
            <a:ext cx="965688" cy="1202641"/>
            <a:chOff x="3027033" y="1036812"/>
            <a:chExt cx="1270977" cy="1545413"/>
          </a:xfrm>
        </p:grpSpPr>
        <p:sp>
          <p:nvSpPr>
            <p:cNvPr id="532" name="Google Shape;532;p57"/>
            <p:cNvSpPr/>
            <p:nvPr/>
          </p:nvSpPr>
          <p:spPr>
            <a:xfrm>
              <a:off x="3027033" y="2016725"/>
              <a:ext cx="565200" cy="565500"/>
            </a:xfrm>
            <a:prstGeom prst="ellipse">
              <a:avLst/>
            </a:prstGeom>
            <a:solidFill>
              <a:srgbClr val="9325A5"/>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Medium"/>
                  <a:ea typeface="Roboto Medium"/>
                  <a:cs typeface="Roboto Medium"/>
                  <a:sym typeface="Roboto Medium"/>
                </a:rPr>
                <a:t>05</a:t>
              </a:r>
              <a:endParaRPr sz="800">
                <a:solidFill>
                  <a:srgbClr val="FFFFFF"/>
                </a:solidFill>
                <a:latin typeface="Roboto Medium"/>
                <a:ea typeface="Roboto Medium"/>
                <a:cs typeface="Roboto Medium"/>
                <a:sym typeface="Roboto Medium"/>
              </a:endParaRPr>
            </a:p>
          </p:txBody>
        </p:sp>
        <p:sp>
          <p:nvSpPr>
            <p:cNvPr id="533" name="Google Shape;533;p57"/>
            <p:cNvSpPr txBox="1"/>
            <p:nvPr/>
          </p:nvSpPr>
          <p:spPr>
            <a:xfrm rot="-2159593">
              <a:off x="3151495" y="1328517"/>
              <a:ext cx="1109770" cy="35769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600" b="1">
                  <a:solidFill>
                    <a:srgbClr val="802090"/>
                  </a:solidFill>
                  <a:latin typeface="Roboto"/>
                  <a:ea typeface="Roboto"/>
                  <a:cs typeface="Roboto"/>
                  <a:sym typeface="Roboto"/>
                </a:rPr>
                <a:t>COMMUNICATION</a:t>
              </a:r>
              <a:endParaRPr sz="600" b="1">
                <a:solidFill>
                  <a:srgbClr val="802090"/>
                </a:solidFill>
              </a:endParaRPr>
            </a:p>
          </p:txBody>
        </p:sp>
        <p:sp>
          <p:nvSpPr>
            <p:cNvPr id="534" name="Google Shape;534;p57"/>
            <p:cNvSpPr/>
            <p:nvPr/>
          </p:nvSpPr>
          <p:spPr>
            <a:xfrm rot="-2159137">
              <a:off x="3240473" y="1559002"/>
              <a:ext cx="1119673" cy="153273"/>
            </a:xfrm>
            <a:prstGeom prst="rightArrow">
              <a:avLst>
                <a:gd name="adj1" fmla="val 25514"/>
                <a:gd name="adj2" fmla="val 64322"/>
              </a:avLst>
            </a:prstGeom>
            <a:solidFill>
              <a:srgbClr val="93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sp>
        <p:nvSpPr>
          <p:cNvPr id="535" name="Google Shape;535;p57"/>
          <p:cNvSpPr/>
          <p:nvPr/>
        </p:nvSpPr>
        <p:spPr>
          <a:xfrm rot="4453890">
            <a:off x="7998931" y="3031247"/>
            <a:ext cx="293651" cy="116278"/>
          </a:xfrm>
          <a:prstGeom prst="rightArrow">
            <a:avLst>
              <a:gd name="adj1" fmla="val 25514"/>
              <a:gd name="adj2" fmla="val 64322"/>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36" name="Google Shape;536;p57"/>
          <p:cNvSpPr/>
          <p:nvPr/>
        </p:nvSpPr>
        <p:spPr>
          <a:xfrm rot="6362611">
            <a:off x="7234331" y="3031859"/>
            <a:ext cx="288746" cy="116436"/>
          </a:xfrm>
          <a:prstGeom prst="rightArrow">
            <a:avLst>
              <a:gd name="adj1" fmla="val 25514"/>
              <a:gd name="adj2" fmla="val 64322"/>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37" name="Google Shape;537;p57"/>
          <p:cNvSpPr/>
          <p:nvPr/>
        </p:nvSpPr>
        <p:spPr>
          <a:xfrm rot="-1446566">
            <a:off x="8145556" y="2458846"/>
            <a:ext cx="344447" cy="116403"/>
          </a:xfrm>
          <a:prstGeom prst="rightArrow">
            <a:avLst>
              <a:gd name="adj1" fmla="val 25514"/>
              <a:gd name="adj2" fmla="val 64322"/>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38" name="Google Shape;538;p57"/>
          <p:cNvSpPr/>
          <p:nvPr/>
        </p:nvSpPr>
        <p:spPr>
          <a:xfrm rot="-9766218">
            <a:off x="7048648" y="2463075"/>
            <a:ext cx="288653" cy="116500"/>
          </a:xfrm>
          <a:prstGeom prst="rightArrow">
            <a:avLst>
              <a:gd name="adj1" fmla="val 25514"/>
              <a:gd name="adj2" fmla="val 64322"/>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39" name="Google Shape;539;p57"/>
          <p:cNvSpPr/>
          <p:nvPr/>
        </p:nvSpPr>
        <p:spPr>
          <a:xfrm rot="-5457171">
            <a:off x="7604002" y="2049321"/>
            <a:ext cx="288640" cy="116400"/>
          </a:xfrm>
          <a:prstGeom prst="rightArrow">
            <a:avLst>
              <a:gd name="adj1" fmla="val 25514"/>
              <a:gd name="adj2" fmla="val 64322"/>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40" name="Google Shape;540;p57"/>
          <p:cNvSpPr txBox="1">
            <a:spLocks noGrp="1"/>
          </p:cNvSpPr>
          <p:nvPr>
            <p:ph type="title" idx="4294967295"/>
          </p:nvPr>
        </p:nvSpPr>
        <p:spPr>
          <a:xfrm>
            <a:off x="713250" y="3663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TEAM - COORDINATION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8"/>
          <p:cNvSpPr txBox="1">
            <a:spLocks noGrp="1"/>
          </p:cNvSpPr>
          <p:nvPr>
            <p:ph type="title" idx="4294967295"/>
          </p:nvPr>
        </p:nvSpPr>
        <p:spPr>
          <a:xfrm>
            <a:off x="713250" y="2901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TEAM - CONTRIBUTION</a:t>
            </a:r>
            <a:endParaRPr/>
          </a:p>
        </p:txBody>
      </p:sp>
      <p:pic>
        <p:nvPicPr>
          <p:cNvPr id="546" name="Google Shape;546;p58"/>
          <p:cNvPicPr preferRelativeResize="0"/>
          <p:nvPr/>
        </p:nvPicPr>
        <p:blipFill>
          <a:blip r:embed="rId3">
            <a:alphaModFix/>
          </a:blip>
          <a:stretch>
            <a:fillRect/>
          </a:stretch>
        </p:blipFill>
        <p:spPr>
          <a:xfrm>
            <a:off x="333275" y="4059875"/>
            <a:ext cx="1522800" cy="708000"/>
          </a:xfrm>
          <a:prstGeom prst="rect">
            <a:avLst/>
          </a:prstGeom>
          <a:noFill/>
          <a:ln>
            <a:noFill/>
          </a:ln>
        </p:spPr>
      </p:pic>
      <p:pic>
        <p:nvPicPr>
          <p:cNvPr id="547" name="Google Shape;547;p58"/>
          <p:cNvPicPr preferRelativeResize="0"/>
          <p:nvPr/>
        </p:nvPicPr>
        <p:blipFill>
          <a:blip r:embed="rId4">
            <a:alphaModFix/>
          </a:blip>
          <a:stretch>
            <a:fillRect/>
          </a:stretch>
        </p:blipFill>
        <p:spPr>
          <a:xfrm>
            <a:off x="333275" y="939075"/>
            <a:ext cx="5158322" cy="3020249"/>
          </a:xfrm>
          <a:prstGeom prst="rect">
            <a:avLst/>
          </a:prstGeom>
          <a:noFill/>
          <a:ln>
            <a:noFill/>
          </a:ln>
        </p:spPr>
      </p:pic>
      <p:pic>
        <p:nvPicPr>
          <p:cNvPr id="548" name="Google Shape;548;p58"/>
          <p:cNvPicPr preferRelativeResize="0"/>
          <p:nvPr/>
        </p:nvPicPr>
        <p:blipFill>
          <a:blip r:embed="rId5">
            <a:alphaModFix/>
          </a:blip>
          <a:stretch>
            <a:fillRect/>
          </a:stretch>
        </p:blipFill>
        <p:spPr>
          <a:xfrm>
            <a:off x="5643997" y="951588"/>
            <a:ext cx="3347604" cy="2995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9"/>
          <p:cNvSpPr txBox="1">
            <a:spLocks noGrp="1"/>
          </p:cNvSpPr>
          <p:nvPr>
            <p:ph type="subTitle" idx="1"/>
          </p:nvPr>
        </p:nvSpPr>
        <p:spPr>
          <a:xfrm>
            <a:off x="264950" y="1143825"/>
            <a:ext cx="84885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Optimizing Promotional Strategies for Alcohol Consumption in Russia’s Regions</a:t>
            </a:r>
            <a:endParaRPr/>
          </a:p>
        </p:txBody>
      </p:sp>
      <p:sp>
        <p:nvSpPr>
          <p:cNvPr id="554" name="Google Shape;554;p59"/>
          <p:cNvSpPr txBox="1"/>
          <p:nvPr/>
        </p:nvSpPr>
        <p:spPr>
          <a:xfrm>
            <a:off x="2228650" y="286950"/>
            <a:ext cx="5384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accent1"/>
                </a:solidFill>
                <a:latin typeface="Vidaloka"/>
                <a:ea typeface="Vidaloka"/>
                <a:cs typeface="Vidaloka"/>
                <a:sym typeface="Vidaloka"/>
              </a:rPr>
              <a:t>BUSINESS STATEMENT</a:t>
            </a:r>
            <a:endParaRPr sz="400"/>
          </a:p>
        </p:txBody>
      </p:sp>
      <p:sp>
        <p:nvSpPr>
          <p:cNvPr id="555" name="Google Shape;555;p59"/>
          <p:cNvSpPr txBox="1"/>
          <p:nvPr/>
        </p:nvSpPr>
        <p:spPr>
          <a:xfrm>
            <a:off x="338175" y="1903250"/>
            <a:ext cx="5898600" cy="1754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solidFill>
                  <a:schemeClr val="dk2"/>
                </a:solidFill>
                <a:latin typeface="Montserrat"/>
                <a:ea typeface="Montserrat"/>
                <a:cs typeface="Montserrat"/>
                <a:sym typeface="Montserrat"/>
              </a:rPr>
              <a:t>Identify 10 regions in Russia with similar buying habits to Saint Petersburg for an alcohol promotion, leveraging secondary research data from credible sources. The goal is to replicate the success of a Alcohols promotion in Saint Petersburg while optimizing costs and resources. Recommendations will be based on comprehensive analysis of historical sales data and consumer behavior patterns.</a:t>
            </a:r>
            <a:endParaRPr sz="1200">
              <a:solidFill>
                <a:schemeClr val="dk2"/>
              </a:solidFill>
              <a:latin typeface="Montserrat"/>
              <a:ea typeface="Montserrat"/>
              <a:cs typeface="Montserrat"/>
              <a:sym typeface="Montserrat"/>
            </a:endParaRPr>
          </a:p>
        </p:txBody>
      </p:sp>
      <p:pic>
        <p:nvPicPr>
          <p:cNvPr id="556" name="Google Shape;556;p59"/>
          <p:cNvPicPr preferRelativeResize="0"/>
          <p:nvPr/>
        </p:nvPicPr>
        <p:blipFill>
          <a:blip r:embed="rId3">
            <a:alphaModFix/>
          </a:blip>
          <a:stretch>
            <a:fillRect/>
          </a:stretch>
        </p:blipFill>
        <p:spPr>
          <a:xfrm>
            <a:off x="6236775" y="1636800"/>
            <a:ext cx="2516675" cy="2516675"/>
          </a:xfrm>
          <a:prstGeom prst="rect">
            <a:avLst/>
          </a:prstGeom>
          <a:noFill/>
          <a:ln>
            <a:noFill/>
          </a:ln>
        </p:spPr>
      </p:pic>
      <p:sp>
        <p:nvSpPr>
          <p:cNvPr id="557" name="Google Shape;557;p59"/>
          <p:cNvSpPr txBox="1"/>
          <p:nvPr/>
        </p:nvSpPr>
        <p:spPr>
          <a:xfrm>
            <a:off x="6983950" y="3846775"/>
            <a:ext cx="1863900" cy="2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i="1">
                <a:solidFill>
                  <a:schemeClr val="dk2"/>
                </a:solidFill>
                <a:latin typeface="Montserrat"/>
                <a:ea typeface="Montserrat"/>
                <a:cs typeface="Montserrat"/>
                <a:sym typeface="Montserrat"/>
              </a:rPr>
              <a:t>Image developed using Microsoft Copilot based on Russia map and Alcohols</a:t>
            </a:r>
            <a:endParaRPr sz="600" b="1" i="1">
              <a:solidFill>
                <a:schemeClr val="dk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0"/>
          <p:cNvSpPr txBox="1"/>
          <p:nvPr/>
        </p:nvSpPr>
        <p:spPr>
          <a:xfrm>
            <a:off x="658725" y="806000"/>
            <a:ext cx="3205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accent1"/>
                </a:solidFill>
                <a:latin typeface="Vidaloka"/>
                <a:ea typeface="Vidaloka"/>
                <a:cs typeface="Vidaloka"/>
                <a:sym typeface="Vidaloka"/>
              </a:rPr>
              <a:t>PROJECT</a:t>
            </a:r>
            <a:endParaRPr sz="3600">
              <a:solidFill>
                <a:schemeClr val="accent1"/>
              </a:solidFill>
              <a:latin typeface="Vidaloka"/>
              <a:ea typeface="Vidaloka"/>
              <a:cs typeface="Vidaloka"/>
              <a:sym typeface="Vidaloka"/>
            </a:endParaRPr>
          </a:p>
          <a:p>
            <a:pPr marL="0" lvl="0" indent="0" algn="l" rtl="0">
              <a:spcBef>
                <a:spcPts val="0"/>
              </a:spcBef>
              <a:spcAft>
                <a:spcPts val="0"/>
              </a:spcAft>
              <a:buNone/>
            </a:pPr>
            <a:r>
              <a:rPr lang="en" sz="3600">
                <a:solidFill>
                  <a:schemeClr val="accent1"/>
                </a:solidFill>
                <a:latin typeface="Vidaloka"/>
                <a:ea typeface="Vidaloka"/>
                <a:cs typeface="Vidaloka"/>
                <a:sym typeface="Vidaloka"/>
              </a:rPr>
              <a:t>CHARTER</a:t>
            </a:r>
            <a:endParaRPr sz="3600">
              <a:solidFill>
                <a:schemeClr val="accent1"/>
              </a:solidFill>
              <a:latin typeface="Vidaloka"/>
              <a:ea typeface="Vidaloka"/>
              <a:cs typeface="Vidaloka"/>
              <a:sym typeface="Vidaloka"/>
            </a:endParaRPr>
          </a:p>
        </p:txBody>
      </p:sp>
      <p:pic>
        <p:nvPicPr>
          <p:cNvPr id="563" name="Google Shape;563;p60"/>
          <p:cNvPicPr preferRelativeResize="0"/>
          <p:nvPr/>
        </p:nvPicPr>
        <p:blipFill>
          <a:blip r:embed="rId3">
            <a:alphaModFix/>
          </a:blip>
          <a:stretch>
            <a:fillRect/>
          </a:stretch>
        </p:blipFill>
        <p:spPr>
          <a:xfrm>
            <a:off x="3782900" y="100800"/>
            <a:ext cx="4428551" cy="4968950"/>
          </a:xfrm>
          <a:prstGeom prst="rect">
            <a:avLst/>
          </a:prstGeom>
          <a:noFill/>
          <a:ln>
            <a:noFill/>
          </a:ln>
        </p:spPr>
      </p:pic>
      <p:sp>
        <p:nvSpPr>
          <p:cNvPr id="564" name="Google Shape;564;p60"/>
          <p:cNvSpPr txBox="1"/>
          <p:nvPr/>
        </p:nvSpPr>
        <p:spPr>
          <a:xfrm>
            <a:off x="251650" y="2099000"/>
            <a:ext cx="3326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The project charter outlines the objectives, scope, team members, stakeholders, risks, and communication strategy for the initiative aimed at recommending top regions for alcohol promotions in Russia.</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1"/>
          <p:cNvSpPr txBox="1">
            <a:spLocks noGrp="1"/>
          </p:cNvSpPr>
          <p:nvPr>
            <p:ph type="title"/>
          </p:nvPr>
        </p:nvSpPr>
        <p:spPr>
          <a:xfrm>
            <a:off x="451250" y="2430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PROJECT PLAN vs ADHERENCE</a:t>
            </a:r>
            <a:endParaRPr sz="2400"/>
          </a:p>
        </p:txBody>
      </p:sp>
      <p:sp>
        <p:nvSpPr>
          <p:cNvPr id="570" name="Google Shape;570;p61"/>
          <p:cNvSpPr txBox="1"/>
          <p:nvPr/>
        </p:nvSpPr>
        <p:spPr>
          <a:xfrm>
            <a:off x="6393975" y="1549350"/>
            <a:ext cx="2328000" cy="26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Montserrat"/>
                <a:ea typeface="Montserrat"/>
                <a:cs typeface="Montserrat"/>
                <a:sym typeface="Montserrat"/>
              </a:rPr>
              <a:t>Rigid structure for the Data Analysis project.</a:t>
            </a:r>
            <a:endParaRPr sz="180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800">
                <a:solidFill>
                  <a:schemeClr val="dk2"/>
                </a:solidFill>
                <a:latin typeface="Montserrat"/>
                <a:ea typeface="Montserrat"/>
                <a:cs typeface="Montserrat"/>
                <a:sym typeface="Montserrat"/>
              </a:rPr>
              <a:t>Adapting to adhere the Project plan w.r.t Team availability.</a:t>
            </a:r>
            <a:endParaRPr sz="1800">
              <a:solidFill>
                <a:schemeClr val="dk2"/>
              </a:solidFill>
              <a:latin typeface="Montserrat"/>
              <a:ea typeface="Montserrat"/>
              <a:cs typeface="Montserrat"/>
              <a:sym typeface="Montserrat"/>
            </a:endParaRPr>
          </a:p>
        </p:txBody>
      </p:sp>
      <p:pic>
        <p:nvPicPr>
          <p:cNvPr id="571" name="Google Shape;571;p61"/>
          <p:cNvPicPr preferRelativeResize="0"/>
          <p:nvPr/>
        </p:nvPicPr>
        <p:blipFill>
          <a:blip r:embed="rId3">
            <a:alphaModFix/>
          </a:blip>
          <a:stretch>
            <a:fillRect/>
          </a:stretch>
        </p:blipFill>
        <p:spPr>
          <a:xfrm>
            <a:off x="243350" y="749063"/>
            <a:ext cx="5772551" cy="428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2"/>
          <p:cNvSpPr txBox="1">
            <a:spLocks noGrp="1"/>
          </p:cNvSpPr>
          <p:nvPr>
            <p:ph type="title"/>
          </p:nvPr>
        </p:nvSpPr>
        <p:spPr>
          <a:xfrm>
            <a:off x="249200" y="957050"/>
            <a:ext cx="8063700" cy="14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a:t>1615 samples of data.</a:t>
            </a:r>
            <a:endParaRPr sz="4600"/>
          </a:p>
          <a:p>
            <a:pPr marL="0" lvl="0" indent="0" algn="l" rtl="0">
              <a:spcBef>
                <a:spcPts val="0"/>
              </a:spcBef>
              <a:spcAft>
                <a:spcPts val="0"/>
              </a:spcAft>
              <a:buNone/>
            </a:pPr>
            <a:r>
              <a:rPr lang="en" sz="4600"/>
              <a:t>7 Columns </a:t>
            </a:r>
            <a:r>
              <a:rPr lang="en" sz="1600"/>
              <a:t>[Year, Region, Wine, Beer, Vodka, Champagne, Brandy]</a:t>
            </a:r>
            <a:endParaRPr sz="1600"/>
          </a:p>
        </p:txBody>
      </p:sp>
      <p:sp>
        <p:nvSpPr>
          <p:cNvPr id="577" name="Google Shape;577;p62"/>
          <p:cNvSpPr txBox="1">
            <a:spLocks noGrp="1"/>
          </p:cNvSpPr>
          <p:nvPr>
            <p:ph type="subTitle" idx="1"/>
          </p:nvPr>
        </p:nvSpPr>
        <p:spPr>
          <a:xfrm>
            <a:off x="4357025" y="2387900"/>
            <a:ext cx="3452700" cy="45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a:t>Alcohols are ‘per Capita’</a:t>
            </a:r>
            <a:endParaRPr sz="1400"/>
          </a:p>
          <a:p>
            <a:pPr marL="0" lvl="0" indent="0" algn="ctr" rtl="0">
              <a:lnSpc>
                <a:spcPct val="100000"/>
              </a:lnSpc>
              <a:spcBef>
                <a:spcPts val="0"/>
              </a:spcBef>
              <a:spcAft>
                <a:spcPts val="0"/>
              </a:spcAft>
              <a:buNone/>
            </a:pPr>
            <a:r>
              <a:rPr lang="en" sz="1100"/>
              <a:t>( Litres of Alcohol consumed by Populations )</a:t>
            </a:r>
            <a:endParaRPr sz="1100"/>
          </a:p>
        </p:txBody>
      </p:sp>
      <p:cxnSp>
        <p:nvCxnSpPr>
          <p:cNvPr id="578" name="Google Shape;578;p62"/>
          <p:cNvCxnSpPr/>
          <p:nvPr/>
        </p:nvCxnSpPr>
        <p:spPr>
          <a:xfrm>
            <a:off x="4357025" y="2387900"/>
            <a:ext cx="3374100" cy="7800"/>
          </a:xfrm>
          <a:prstGeom prst="straightConnector1">
            <a:avLst/>
          </a:prstGeom>
          <a:noFill/>
          <a:ln w="9525" cap="flat" cmpd="sng">
            <a:solidFill>
              <a:schemeClr val="dk2"/>
            </a:solidFill>
            <a:prstDash val="solid"/>
            <a:round/>
            <a:headEnd type="none" w="med" len="med"/>
            <a:tailEnd type="none" w="med" len="med"/>
          </a:ln>
        </p:spPr>
      </p:cxnSp>
      <p:sp>
        <p:nvSpPr>
          <p:cNvPr id="579" name="Google Shape;579;p62"/>
          <p:cNvSpPr txBox="1"/>
          <p:nvPr/>
        </p:nvSpPr>
        <p:spPr>
          <a:xfrm>
            <a:off x="2669100" y="303175"/>
            <a:ext cx="4637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accent1"/>
                </a:solidFill>
                <a:latin typeface="Vidaloka"/>
                <a:ea typeface="Vidaloka"/>
                <a:cs typeface="Vidaloka"/>
                <a:sym typeface="Vidaloka"/>
              </a:rPr>
              <a:t>DATA OVERVIEW</a:t>
            </a:r>
            <a:endParaRPr sz="400"/>
          </a:p>
        </p:txBody>
      </p:sp>
      <p:pic>
        <p:nvPicPr>
          <p:cNvPr id="580" name="Google Shape;580;p62"/>
          <p:cNvPicPr preferRelativeResize="0"/>
          <p:nvPr/>
        </p:nvPicPr>
        <p:blipFill>
          <a:blip r:embed="rId3">
            <a:alphaModFix/>
          </a:blip>
          <a:stretch>
            <a:fillRect/>
          </a:stretch>
        </p:blipFill>
        <p:spPr>
          <a:xfrm>
            <a:off x="1056800" y="2969400"/>
            <a:ext cx="5730399" cy="1818075"/>
          </a:xfrm>
          <a:prstGeom prst="rect">
            <a:avLst/>
          </a:prstGeom>
          <a:noFill/>
          <a:ln>
            <a:noFill/>
          </a:ln>
        </p:spPr>
      </p:pic>
      <p:sp>
        <p:nvSpPr>
          <p:cNvPr id="581" name="Google Shape;581;p62"/>
          <p:cNvSpPr txBox="1"/>
          <p:nvPr/>
        </p:nvSpPr>
        <p:spPr>
          <a:xfrm>
            <a:off x="6913050" y="3200925"/>
            <a:ext cx="21315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Montserrat"/>
                <a:ea typeface="Montserrat"/>
                <a:cs typeface="Montserrat"/>
                <a:sym typeface="Montserrat"/>
              </a:rPr>
              <a:t>19 Years of data</a:t>
            </a:r>
            <a:endParaRPr sz="180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800">
                <a:solidFill>
                  <a:schemeClr val="dk2"/>
                </a:solidFill>
                <a:latin typeface="Montserrat"/>
                <a:ea typeface="Montserrat"/>
                <a:cs typeface="Montserrat"/>
                <a:sym typeface="Montserrat"/>
              </a:rPr>
              <a:t>85 Regions in Russia</a:t>
            </a:r>
            <a:endParaRPr sz="1800">
              <a:solidFill>
                <a:schemeClr val="dk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1753</Words>
  <Application>Microsoft Office PowerPoint</Application>
  <PresentationFormat>On-screen Show (16:9)</PresentationFormat>
  <Paragraphs>157</Paragraphs>
  <Slides>29</Slides>
  <Notes>29</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vt:i4>
      </vt:variant>
    </vt:vector>
  </HeadingPairs>
  <TitlesOfParts>
    <vt:vector size="44" baseType="lpstr">
      <vt:lpstr>Open Sans SemiBold</vt:lpstr>
      <vt:lpstr>Montserrat</vt:lpstr>
      <vt:lpstr>Roboto Medium</vt:lpstr>
      <vt:lpstr>Mako</vt:lpstr>
      <vt:lpstr>Caveat</vt:lpstr>
      <vt:lpstr>Arial</vt:lpstr>
      <vt:lpstr>Roboto</vt:lpstr>
      <vt:lpstr>Lato</vt:lpstr>
      <vt:lpstr>Crimson Text</vt:lpstr>
      <vt:lpstr>Open Sans</vt:lpstr>
      <vt:lpstr>Russo One</vt:lpstr>
      <vt:lpstr>Vidaloka</vt:lpstr>
      <vt:lpstr>Merriweather Light</vt:lpstr>
      <vt:lpstr>Josefin Sans</vt:lpstr>
      <vt:lpstr>Minimalist Business Slides XL by Slidesgo</vt:lpstr>
      <vt:lpstr>Recommendation of Top 10 regions for Promotions on Alcohol consumption in Russia</vt:lpstr>
      <vt:lpstr>TABLE OF CONTENTS</vt:lpstr>
      <vt:lpstr>PROJECT TEAM - DEVILSBASE</vt:lpstr>
      <vt:lpstr>PROJECT TEAM - COORDINATION</vt:lpstr>
      <vt:lpstr>PROJECT TEAM - CONTRIBUTION</vt:lpstr>
      <vt:lpstr>PowerPoint Presentation</vt:lpstr>
      <vt:lpstr>PowerPoint Presentation</vt:lpstr>
      <vt:lpstr>PROJECT PLAN vs ADHERENCE</vt:lpstr>
      <vt:lpstr>1615 samples of data. 7 Columns [Year, Region, Wine, Beer, Vodka, Champagne, Brandy]</vt:lpstr>
      <vt:lpstr>DATA OVERVIEW</vt:lpstr>
      <vt:lpstr>DATA OVERVIEW</vt:lpstr>
      <vt:lpstr>Resources from Research</vt:lpstr>
      <vt:lpstr>Geo Locations Research</vt:lpstr>
      <vt:lpstr>Data Cleaning  </vt:lpstr>
      <vt:lpstr>DATA PREPROCESSING </vt:lpstr>
      <vt:lpstr>Exploratory Data Analysis</vt:lpstr>
      <vt:lpstr>Time - Series Plot </vt:lpstr>
      <vt:lpstr>Correlation Matrix </vt:lpstr>
      <vt:lpstr>Geographical Analysis</vt:lpstr>
      <vt:lpstr>Analysis Method – Hierarchical Clustering Cosine Similarity Collaborative Filtering</vt:lpstr>
      <vt:lpstr>Analytical Method - Hierarchical Cluster</vt:lpstr>
      <vt:lpstr>Cosine Similarity :</vt:lpstr>
      <vt:lpstr>Collaborative Filtering </vt:lpstr>
      <vt:lpstr>DBSCAN Clustering</vt:lpstr>
      <vt:lpstr>Conclusion</vt:lpstr>
      <vt:lpstr>Resources from Research</vt:lpstr>
      <vt:lpstr>Resources from Research</vt:lpstr>
      <vt:lpstr>Final 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of Top 10 regions for Promotions on Alcohol consumption in Russia</dc:title>
  <cp:lastModifiedBy>Balaji Raj Veluchamy (Student)</cp:lastModifiedBy>
  <cp:revision>1</cp:revision>
  <dcterms:modified xsi:type="dcterms:W3CDTF">2024-03-19T06:19:35Z</dcterms:modified>
</cp:coreProperties>
</file>